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8.xml" ContentType="application/vnd.openxmlformats-officedocument.presentationml.tags+xml"/>
  <Override PartName="/ppt/notesSlides/notesSlide2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2.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4"/>
  </p:notesMasterIdLst>
  <p:sldIdLst>
    <p:sldId id="256" r:id="rId2"/>
    <p:sldId id="259" r:id="rId3"/>
    <p:sldId id="260" r:id="rId4"/>
    <p:sldId id="437" r:id="rId5"/>
    <p:sldId id="438" r:id="rId6"/>
    <p:sldId id="439" r:id="rId7"/>
    <p:sldId id="505" r:id="rId8"/>
    <p:sldId id="440" r:id="rId9"/>
    <p:sldId id="566" r:id="rId10"/>
    <p:sldId id="627" r:id="rId11"/>
    <p:sldId id="509" r:id="rId12"/>
    <p:sldId id="510" r:id="rId13"/>
    <p:sldId id="441" r:id="rId14"/>
    <p:sldId id="442" r:id="rId15"/>
    <p:sldId id="443" r:id="rId16"/>
    <p:sldId id="444" r:id="rId17"/>
    <p:sldId id="445" r:id="rId18"/>
    <p:sldId id="569" r:id="rId19"/>
    <p:sldId id="446" r:id="rId20"/>
    <p:sldId id="342" r:id="rId21"/>
    <p:sldId id="630" r:id="rId22"/>
    <p:sldId id="265" r:id="rId23"/>
    <p:sldId id="451" r:id="rId24"/>
    <p:sldId id="266" r:id="rId25"/>
    <p:sldId id="385" r:id="rId26"/>
    <p:sldId id="454" r:id="rId27"/>
    <p:sldId id="455" r:id="rId28"/>
    <p:sldId id="410" r:id="rId29"/>
    <p:sldId id="318" r:id="rId30"/>
    <p:sldId id="333" r:id="rId31"/>
    <p:sldId id="325" r:id="rId32"/>
    <p:sldId id="326" r:id="rId33"/>
    <p:sldId id="324" r:id="rId34"/>
    <p:sldId id="323" r:id="rId35"/>
    <p:sldId id="336" r:id="rId36"/>
    <p:sldId id="334" r:id="rId37"/>
    <p:sldId id="335" r:id="rId38"/>
    <p:sldId id="321" r:id="rId39"/>
    <p:sldId id="386" r:id="rId40"/>
    <p:sldId id="322" r:id="rId41"/>
    <p:sldId id="341" r:id="rId42"/>
    <p:sldId id="343" r:id="rId43"/>
    <p:sldId id="339" r:id="rId44"/>
    <p:sldId id="338" r:id="rId45"/>
    <p:sldId id="340" r:id="rId46"/>
    <p:sldId id="337" r:id="rId47"/>
    <p:sldId id="382" r:id="rId48"/>
    <p:sldId id="320" r:id="rId49"/>
    <p:sldId id="327" r:id="rId50"/>
    <p:sldId id="344" r:id="rId51"/>
    <p:sldId id="331" r:id="rId52"/>
    <p:sldId id="332" r:id="rId53"/>
    <p:sldId id="399" r:id="rId54"/>
    <p:sldId id="400" r:id="rId55"/>
    <p:sldId id="401" r:id="rId56"/>
    <p:sldId id="387" r:id="rId57"/>
    <p:sldId id="388" r:id="rId58"/>
    <p:sldId id="391" r:id="rId59"/>
    <p:sldId id="390" r:id="rId60"/>
    <p:sldId id="392" r:id="rId61"/>
    <p:sldId id="394" r:id="rId62"/>
    <p:sldId id="393" r:id="rId63"/>
    <p:sldId id="395" r:id="rId64"/>
    <p:sldId id="396" r:id="rId65"/>
    <p:sldId id="397" r:id="rId66"/>
    <p:sldId id="499" r:id="rId67"/>
    <p:sldId id="398" r:id="rId68"/>
    <p:sldId id="264" r:id="rId69"/>
    <p:sldId id="498" r:id="rId70"/>
    <p:sldId id="280" r:id="rId71"/>
    <p:sldId id="511" r:id="rId72"/>
    <p:sldId id="628"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雨 田" initials="雨" lastIdx="43" clrIdx="0"/>
  <p:cmAuthor id="2" name="嘉 吕" initials="嘉" lastIdx="7" clrIdx="1"/>
  <p:cmAuthor id="3" name="Administrator" initials="A" lastIdx="3" clrIdx="2"/>
  <p:cmAuthor id="4" name="樊睿文" initials="樊" lastIdx="5" clrIdx="3"/>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5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88972" autoAdjust="0"/>
  </p:normalViewPr>
  <p:slideViewPr>
    <p:cSldViewPr snapToGrid="0">
      <p:cViewPr varScale="1">
        <p:scale>
          <a:sx n="76" d="100"/>
          <a:sy n="76" d="100"/>
        </p:scale>
        <p:origin x="90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6041E-F58F-4983-B667-127EF239535B}" type="datetimeFigureOut">
              <a:rPr lang="zh-CN" altLang="en-US" smtClean="0"/>
              <a:t>2020/2/19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5B703-0705-474F-B4DA-7810DC63EE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sym typeface="+mn-ea"/>
              </a:rPr>
              <a:t>RNN</a:t>
            </a:r>
            <a:r>
              <a:rPr lang="zh-CN" altLang="en-US" dirty="0">
                <a:sym typeface="+mn-ea"/>
              </a:rPr>
              <a:t>对一个状态的计算必须基于前一个状态，所以没有并行性。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mn-ea"/>
              </a:rPr>
              <a:t>LSTM</a:t>
            </a:r>
            <a:r>
              <a:rPr lang="zh-CN" altLang="en-US" dirty="0">
                <a:sym typeface="+mn-ea"/>
              </a:rPr>
              <a:t>中的 </a:t>
            </a:r>
            <a:r>
              <a:rPr lang="en-US" altLang="zh-CN" dirty="0">
                <a:sym typeface="+mn-ea"/>
              </a:rPr>
              <a:t>C(T-1)</a:t>
            </a:r>
            <a:r>
              <a:rPr lang="zh-CN" altLang="en-US" dirty="0">
                <a:sym typeface="+mn-ea"/>
              </a:rPr>
              <a:t>表示</a:t>
            </a:r>
            <a:r>
              <a:rPr lang="en-US" altLang="zh-CN" dirty="0">
                <a:sym typeface="+mn-ea"/>
              </a:rPr>
              <a:t>memory from previous block , h(T-1)</a:t>
            </a:r>
            <a:r>
              <a:rPr lang="zh-CN" altLang="en-US" dirty="0">
                <a:sym typeface="+mn-ea"/>
              </a:rPr>
              <a:t>表示</a:t>
            </a:r>
            <a:r>
              <a:rPr lang="en-US" altLang="zh-CN" dirty="0">
                <a:sym typeface="+mn-ea"/>
              </a:rPr>
              <a:t>output from previous block ,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mn-ea"/>
              </a:rPr>
              <a:t>C(T)</a:t>
            </a:r>
            <a:r>
              <a:rPr lang="zh-CN" altLang="en-US" dirty="0">
                <a:sym typeface="+mn-ea"/>
              </a:rPr>
              <a:t>表示</a:t>
            </a:r>
            <a:r>
              <a:rPr lang="en-US" altLang="zh-CN" dirty="0">
                <a:sym typeface="+mn-ea"/>
              </a:rPr>
              <a:t>memory from current block  , h(T)</a:t>
            </a:r>
            <a:r>
              <a:rPr lang="zh-CN" altLang="en-US" dirty="0">
                <a:sym typeface="+mn-ea"/>
              </a:rPr>
              <a:t>表示</a:t>
            </a:r>
            <a:r>
              <a:rPr lang="en-US" altLang="zh-CN" dirty="0">
                <a:sym typeface="+mn-ea"/>
              </a:rPr>
              <a:t>output from current block </a:t>
            </a:r>
            <a:r>
              <a:rPr lang="zh-CN" altLang="en-US" dirty="0">
                <a:sym typeface="+mn-ea"/>
              </a:rPr>
              <a:t>，其相对与</a:t>
            </a:r>
            <a:r>
              <a:rPr lang="en-US" altLang="zh-CN" dirty="0">
                <a:sym typeface="+mn-ea"/>
              </a:rPr>
              <a:t>RNN</a:t>
            </a:r>
            <a:r>
              <a:rPr lang="zh-CN" altLang="en-US" dirty="0">
                <a:sym typeface="+mn-ea"/>
              </a:rPr>
              <a:t>来讲，具备上一模块的“记忆”信息。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但它们共同的问题在于无法对整个序列产生联系，而</a:t>
            </a:r>
            <a:r>
              <a:rPr lang="en-US" altLang="zh-CN" dirty="0">
                <a:sym typeface="+mn-ea"/>
              </a:rPr>
              <a:t>attention mechanism</a:t>
            </a:r>
            <a:r>
              <a:rPr lang="zh-CN" altLang="en-US" dirty="0">
                <a:sym typeface="+mn-ea"/>
              </a:rPr>
              <a:t>则解决了这一问题。</a:t>
            </a:r>
            <a:endParaRPr lang="en-US" altLang="zh-CN" dirty="0"/>
          </a:p>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1</a:t>
            </a:r>
            <a:r>
              <a:rPr lang="zh-CN" altLang="en-US" sz="1200" dirty="0"/>
              <a:t>、Self-Attention is also often referred to as intra Attention</a:t>
            </a:r>
            <a:r>
              <a:rPr lang="en-US" altLang="zh-CN" sz="1200" dirty="0"/>
              <a:t>.</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2605B703-0705-474F-B4DA-7810DC63EE67}" type="slidenum">
              <a:rPr lang="zh-CN" altLang="en-US" smtClean="0"/>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1</a:t>
            </a:r>
            <a:r>
              <a:rPr lang="zh-CN" altLang="en-US" sz="1200" dirty="0"/>
              <a:t>、Self-Attention is also often referred to as intra Attention</a:t>
            </a:r>
            <a:r>
              <a:rPr lang="en-US" altLang="zh-CN" sz="1200" dirty="0"/>
              <a:t>.</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2605B703-0705-474F-B4DA-7810DC63EE67}"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F3E30AB-8515-4AEA-B788-15F4FB3457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605B703-0705-474F-B4DA-7810DC63EE6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input </a:t>
            </a:r>
            <a:r>
              <a:rPr lang="en-US" altLang="zh-CN" dirty="0" err="1"/>
              <a:t>enbedding</a:t>
            </a:r>
            <a:r>
              <a:rPr lang="zh-CN" altLang="en-US" dirty="0"/>
              <a:t>和</a:t>
            </a:r>
            <a:r>
              <a:rPr lang="en-US" altLang="zh-CN" dirty="0"/>
              <a:t>output embedding</a:t>
            </a:r>
            <a:r>
              <a:rPr lang="zh-CN" altLang="en-US" dirty="0"/>
              <a:t>都记为</a:t>
            </a:r>
            <a:r>
              <a:rPr lang="en-US" altLang="zh-CN" dirty="0"/>
              <a:t>input</a:t>
            </a:r>
            <a:r>
              <a:rPr lang="zh-CN" altLang="en-US" dirty="0"/>
              <a:t>。</a:t>
            </a:r>
          </a:p>
        </p:txBody>
      </p:sp>
      <p:sp>
        <p:nvSpPr>
          <p:cNvPr id="4" name="灯片编号占位符 3"/>
          <p:cNvSpPr>
            <a:spLocks noGrp="1"/>
          </p:cNvSpPr>
          <p:nvPr>
            <p:ph type="sldNum" sz="quarter" idx="10"/>
          </p:nvPr>
        </p:nvSpPr>
        <p:spPr/>
        <p:txBody>
          <a:bodyPr/>
          <a:lstStyle/>
          <a:p>
            <a:fld id="{090C4B40-295C-40CA-A5BF-8960ED6EF15A}" type="slidenum">
              <a:rPr lang="zh-CN" altLang="en-US" smtClean="0"/>
              <a:t>22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encoder</a:t>
            </a:r>
            <a:r>
              <a:rPr lang="zh-CN" altLang="en-US" dirty="0"/>
              <a:t>的输入有两部分组成。</a:t>
            </a:r>
          </a:p>
        </p:txBody>
      </p:sp>
      <p:sp>
        <p:nvSpPr>
          <p:cNvPr id="4" name="灯片编号占位符 3"/>
          <p:cNvSpPr>
            <a:spLocks noGrp="1"/>
          </p:cNvSpPr>
          <p:nvPr>
            <p:ph type="sldNum" sz="quarter" idx="5"/>
          </p:nvPr>
        </p:nvSpPr>
        <p:spPr/>
        <p:txBody>
          <a:bodyPr/>
          <a:lstStyle/>
          <a:p>
            <a:fld id="{2605B703-0705-474F-B4DA-7810DC63EE67}" type="slidenum">
              <a:rPr lang="zh-CN" altLang="en-US" smtClean="0"/>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针对给定的一句话，“</a:t>
            </a:r>
            <a:r>
              <a:rPr lang="en-US" altLang="zh-CN" dirty="0" err="1"/>
              <a:t>Hello,how</a:t>
            </a:r>
            <a:r>
              <a:rPr lang="en-US" altLang="zh-CN" dirty="0"/>
              <a:t> are you?”</a:t>
            </a:r>
            <a:r>
              <a:rPr lang="zh-CN" altLang="en-US" dirty="0"/>
              <a:t>。第一步是对这句话进行分词。然后得到每个词在词汇表中的位置。根据这些位置索引就可以找到对应的词向量，生成词向量矩阵。向量的维度是</a:t>
            </a:r>
            <a:r>
              <a:rPr lang="en-US" altLang="zh-CN" dirty="0"/>
              <a:t>512</a:t>
            </a:r>
            <a:r>
              <a:rPr lang="zh-CN" altLang="en-US" dirty="0"/>
              <a:t>。</a:t>
            </a:r>
            <a:endParaRPr lang="en-US" altLang="zh-CN" dirty="0"/>
          </a:p>
          <a:p>
            <a:r>
              <a:rPr lang="zh-CN" altLang="en-US" dirty="0"/>
              <a:t>需要注意的是，对句子进行分词时，有时需要填充以使得输入序列具有相同的长度。例如，第一个句子由</a:t>
            </a:r>
            <a:r>
              <a:rPr lang="en-US" altLang="zh-CN" dirty="0"/>
              <a:t>6</a:t>
            </a:r>
            <a:r>
              <a:rPr lang="zh-CN" altLang="en-US" dirty="0"/>
              <a:t>个词，第二个句子有</a:t>
            </a:r>
            <a:r>
              <a:rPr lang="en-US" altLang="zh-CN" dirty="0"/>
              <a:t>9</a:t>
            </a:r>
            <a:r>
              <a:rPr lang="zh-CN" altLang="en-US" dirty="0"/>
              <a:t>个词，那么第一个句子需要填充三个词。</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24</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Pos</a:t>
            </a:r>
            <a:r>
              <a:rPr lang="zh-CN" altLang="en-US" dirty="0"/>
              <a:t>代表单词在句子中的位置</a:t>
            </a:r>
            <a:r>
              <a:rPr lang="en-US" altLang="zh-CN" dirty="0"/>
              <a:t>,</a:t>
            </a:r>
            <a:r>
              <a:rPr lang="zh-CN" altLang="en-US" dirty="0"/>
              <a:t>如</a:t>
            </a:r>
            <a:r>
              <a:rPr lang="en-US" altLang="zh-CN" dirty="0"/>
              <a:t>how</a:t>
            </a:r>
            <a:r>
              <a:rPr lang="zh-CN" altLang="en-US" dirty="0"/>
              <a:t>位于第</a:t>
            </a:r>
            <a:r>
              <a:rPr lang="en-US" altLang="zh-CN" dirty="0"/>
              <a:t>2</a:t>
            </a:r>
            <a:r>
              <a:rPr lang="zh-CN" altLang="en-US" dirty="0"/>
              <a:t>位。</a:t>
            </a:r>
            <a:r>
              <a:rPr lang="en-US" altLang="zh-CN" dirty="0"/>
              <a:t>2i</a:t>
            </a:r>
            <a:r>
              <a:rPr lang="zh-CN" altLang="en-US" dirty="0"/>
              <a:t>表示偶数维度，</a:t>
            </a:r>
            <a:r>
              <a:rPr lang="en-US" altLang="zh-CN" dirty="0"/>
              <a:t>2i+1</a:t>
            </a:r>
            <a:r>
              <a:rPr lang="zh-CN" altLang="en-US" dirty="0"/>
              <a:t>表示奇数维度，论文中</a:t>
            </a:r>
            <a:r>
              <a:rPr lang="en-US" altLang="zh-CN" dirty="0" err="1"/>
              <a:t>dmodel</a:t>
            </a:r>
            <a:r>
              <a:rPr lang="en-US" altLang="zh-CN" dirty="0"/>
              <a:t>=512</a:t>
            </a:r>
            <a:r>
              <a:rPr lang="zh-CN" altLang="en-US" dirty="0"/>
              <a:t>。</a:t>
            </a:r>
            <a:endParaRPr lang="en-US" altLang="zh-CN" dirty="0"/>
          </a:p>
          <a:p>
            <a:r>
              <a:rPr lang="en-US" altLang="zh-CN" dirty="0"/>
              <a:t>2</a:t>
            </a:r>
            <a:r>
              <a:rPr lang="zh-CN" altLang="en-US" dirty="0"/>
              <a:t>、位置编码可以通过训练得到，也可以使用某种公式计算得到。在 </a:t>
            </a:r>
            <a:r>
              <a:rPr lang="en-US" altLang="zh-CN" dirty="0"/>
              <a:t>Transformer </a:t>
            </a:r>
            <a:r>
              <a:rPr lang="zh-CN" altLang="en-US" dirty="0"/>
              <a:t>中采用了后者，因为论文后面比较了这两种方式，得到的结果是相同的。</a:t>
            </a:r>
            <a:endParaRPr lang="en-US" altLang="zh-CN" dirty="0"/>
          </a:p>
          <a:p>
            <a:r>
              <a:rPr lang="en-US" altLang="zh-CN" dirty="0"/>
              <a:t>3</a:t>
            </a:r>
            <a:r>
              <a:rPr lang="zh-CN" altLang="en-US" dirty="0"/>
              <a:t>、同时，使用公式能够使模型适应比训练集里面所有句子更长的句子，假设训练集里面最长的句子是有 </a:t>
            </a:r>
            <a:r>
              <a:rPr lang="en-US" altLang="zh-CN" dirty="0"/>
              <a:t>20 </a:t>
            </a:r>
            <a:r>
              <a:rPr lang="zh-CN" altLang="en-US" dirty="0"/>
              <a:t>个单词，突然来了一个长度为 </a:t>
            </a:r>
            <a:r>
              <a:rPr lang="en-US" altLang="zh-CN" dirty="0"/>
              <a:t>21 </a:t>
            </a:r>
            <a:r>
              <a:rPr lang="zh-CN" altLang="en-US" dirty="0"/>
              <a:t>的句子，则使用公式计算的方法可以计算出第 </a:t>
            </a:r>
            <a:r>
              <a:rPr lang="en-US" altLang="zh-CN" dirty="0"/>
              <a:t>21 </a:t>
            </a:r>
            <a:r>
              <a:rPr lang="zh-CN" altLang="en-US" dirty="0"/>
              <a:t>位的 </a:t>
            </a:r>
            <a:r>
              <a:rPr lang="en-US" altLang="zh-CN" dirty="0"/>
              <a:t>Embedding</a:t>
            </a:r>
            <a:r>
              <a:rPr lang="zh-CN" altLang="en-US" dirty="0"/>
              <a:t>。因为</a:t>
            </a:r>
            <a:r>
              <a:rPr lang="en-US" altLang="zh-CN" dirty="0"/>
              <a:t>PE(</a:t>
            </a:r>
            <a:r>
              <a:rPr lang="en-US" altLang="zh-CN" dirty="0" err="1"/>
              <a:t>pos+k</a:t>
            </a:r>
            <a:r>
              <a:rPr lang="en-US" altLang="zh-CN" dirty="0"/>
              <a:t>) </a:t>
            </a:r>
            <a:r>
              <a:rPr lang="zh-CN" altLang="en-US" dirty="0"/>
              <a:t>可以用 </a:t>
            </a:r>
            <a:r>
              <a:rPr lang="en-US" altLang="zh-CN" dirty="0"/>
              <a:t>PE(pos) </a:t>
            </a:r>
            <a:r>
              <a:rPr lang="zh-CN" altLang="en-US" dirty="0"/>
              <a:t>计算得到。</a:t>
            </a:r>
            <a:endParaRPr lang="en-US" altLang="zh-CN" dirty="0"/>
          </a:p>
          <a:p>
            <a:r>
              <a:rPr lang="en-US" altLang="zh-CN" dirty="0"/>
              <a:t>4</a:t>
            </a:r>
            <a:r>
              <a:rPr lang="zh-CN" altLang="en-US" dirty="0"/>
              <a:t>、计算出</a:t>
            </a:r>
            <a:r>
              <a:rPr lang="en-US" altLang="zh-CN" dirty="0"/>
              <a:t>input embedding</a:t>
            </a:r>
            <a:r>
              <a:rPr lang="zh-CN" altLang="en-US" dirty="0"/>
              <a:t>和</a:t>
            </a:r>
            <a:r>
              <a:rPr lang="en-US" altLang="zh-CN" dirty="0"/>
              <a:t>positional encoding</a:t>
            </a:r>
            <a:r>
              <a:rPr lang="zh-CN" altLang="en-US" dirty="0"/>
              <a:t>之后，将这两个矩阵相加，就可以得到</a:t>
            </a:r>
            <a:r>
              <a:rPr lang="en-US" altLang="zh-CN" dirty="0"/>
              <a:t>encoder</a:t>
            </a:r>
            <a:r>
              <a:rPr lang="zh-CN" altLang="en-US" dirty="0"/>
              <a:t>的输入矩阵</a:t>
            </a:r>
            <a:r>
              <a:rPr lang="en-US" altLang="zh-CN" dirty="0"/>
              <a:t>X</a:t>
            </a:r>
            <a:r>
              <a:rPr lang="zh-CN" altLang="en-US" dirty="0"/>
              <a:t>。</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25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Pos</a:t>
            </a:r>
            <a:r>
              <a:rPr lang="zh-CN" altLang="en-US" dirty="0"/>
              <a:t>代表单词在句子中的位置</a:t>
            </a:r>
            <a:r>
              <a:rPr lang="en-US" altLang="zh-CN" dirty="0"/>
              <a:t>,</a:t>
            </a:r>
            <a:r>
              <a:rPr lang="zh-CN" altLang="en-US" dirty="0"/>
              <a:t>如</a:t>
            </a:r>
            <a:r>
              <a:rPr lang="en-US" altLang="zh-CN" dirty="0"/>
              <a:t>how</a:t>
            </a:r>
            <a:r>
              <a:rPr lang="zh-CN" altLang="en-US" dirty="0"/>
              <a:t>位于第</a:t>
            </a:r>
            <a:r>
              <a:rPr lang="en-US" altLang="zh-CN" dirty="0"/>
              <a:t>2</a:t>
            </a:r>
            <a:r>
              <a:rPr lang="zh-CN" altLang="en-US" dirty="0"/>
              <a:t>位。</a:t>
            </a:r>
            <a:r>
              <a:rPr lang="en-US" altLang="zh-CN" dirty="0"/>
              <a:t>2i</a:t>
            </a:r>
            <a:r>
              <a:rPr lang="zh-CN" altLang="en-US" dirty="0"/>
              <a:t>表示偶数维度，</a:t>
            </a:r>
            <a:r>
              <a:rPr lang="en-US" altLang="zh-CN" dirty="0"/>
              <a:t>2i+1</a:t>
            </a:r>
            <a:r>
              <a:rPr lang="zh-CN" altLang="en-US" dirty="0"/>
              <a:t>表示奇数维度，论文中</a:t>
            </a:r>
            <a:r>
              <a:rPr lang="en-US" altLang="zh-CN" dirty="0" err="1"/>
              <a:t>dmodel</a:t>
            </a:r>
            <a:r>
              <a:rPr lang="en-US" altLang="zh-CN" dirty="0"/>
              <a:t>=512</a:t>
            </a:r>
            <a:r>
              <a:rPr lang="zh-CN" altLang="en-US" dirty="0"/>
              <a:t>。</a:t>
            </a:r>
            <a:endParaRPr lang="en-US" altLang="zh-CN" dirty="0"/>
          </a:p>
          <a:p>
            <a:r>
              <a:rPr lang="en-US" altLang="zh-CN" dirty="0"/>
              <a:t>2</a:t>
            </a:r>
            <a:r>
              <a:rPr lang="zh-CN" altLang="en-US" dirty="0"/>
              <a:t>、位置编码可以通过训练得到，也可以使用某种公式计算得到。在 </a:t>
            </a:r>
            <a:r>
              <a:rPr lang="en-US" altLang="zh-CN" dirty="0"/>
              <a:t>Transformer </a:t>
            </a:r>
            <a:r>
              <a:rPr lang="zh-CN" altLang="en-US" dirty="0"/>
              <a:t>中采用了后者，因为论文后面比较了这两种方式，得到的结果是相同的。</a:t>
            </a:r>
            <a:endParaRPr lang="en-US" altLang="zh-CN" dirty="0"/>
          </a:p>
          <a:p>
            <a:r>
              <a:rPr lang="en-US" altLang="zh-CN" dirty="0"/>
              <a:t>3</a:t>
            </a:r>
            <a:r>
              <a:rPr lang="zh-CN" altLang="en-US" dirty="0"/>
              <a:t>、同时，使用公式能够使模型适应比训练集里面所有句子更长的句子，假设训练集里面最长的句子是有 </a:t>
            </a:r>
            <a:r>
              <a:rPr lang="en-US" altLang="zh-CN" dirty="0"/>
              <a:t>20 </a:t>
            </a:r>
            <a:r>
              <a:rPr lang="zh-CN" altLang="en-US" dirty="0"/>
              <a:t>个单词，突然来了一个长度为 </a:t>
            </a:r>
            <a:r>
              <a:rPr lang="en-US" altLang="zh-CN" dirty="0"/>
              <a:t>21 </a:t>
            </a:r>
            <a:r>
              <a:rPr lang="zh-CN" altLang="en-US" dirty="0"/>
              <a:t>的句子，则使用公式计算的方法可以计算出第 </a:t>
            </a:r>
            <a:r>
              <a:rPr lang="en-US" altLang="zh-CN" dirty="0"/>
              <a:t>21 </a:t>
            </a:r>
            <a:r>
              <a:rPr lang="zh-CN" altLang="en-US" dirty="0"/>
              <a:t>位的 </a:t>
            </a:r>
            <a:r>
              <a:rPr lang="en-US" altLang="zh-CN" dirty="0"/>
              <a:t>Embedding</a:t>
            </a:r>
            <a:r>
              <a:rPr lang="zh-CN" altLang="en-US" dirty="0"/>
              <a:t>。因为</a:t>
            </a:r>
            <a:r>
              <a:rPr lang="en-US" altLang="zh-CN" dirty="0"/>
              <a:t>PE(</a:t>
            </a:r>
            <a:r>
              <a:rPr lang="en-US" altLang="zh-CN" dirty="0" err="1"/>
              <a:t>pos+k</a:t>
            </a:r>
            <a:r>
              <a:rPr lang="en-US" altLang="zh-CN" dirty="0"/>
              <a:t>) </a:t>
            </a:r>
            <a:r>
              <a:rPr lang="zh-CN" altLang="en-US" dirty="0"/>
              <a:t>可以用 </a:t>
            </a:r>
            <a:r>
              <a:rPr lang="en-US" altLang="zh-CN" dirty="0"/>
              <a:t>PE(pos) </a:t>
            </a:r>
            <a:r>
              <a:rPr lang="zh-CN" altLang="en-US" dirty="0"/>
              <a:t>计算得到。</a:t>
            </a:r>
            <a:endParaRPr lang="en-US" altLang="zh-CN" dirty="0"/>
          </a:p>
          <a:p>
            <a:r>
              <a:rPr lang="en-US" altLang="zh-CN" dirty="0"/>
              <a:t>4</a:t>
            </a:r>
            <a:r>
              <a:rPr lang="zh-CN" altLang="en-US" dirty="0"/>
              <a:t>、计算出</a:t>
            </a:r>
            <a:r>
              <a:rPr lang="en-US" altLang="zh-CN" dirty="0"/>
              <a:t>input embedding</a:t>
            </a:r>
            <a:r>
              <a:rPr lang="zh-CN" altLang="en-US" dirty="0"/>
              <a:t>和</a:t>
            </a:r>
            <a:r>
              <a:rPr lang="en-US" altLang="zh-CN" dirty="0"/>
              <a:t>positional encoding</a:t>
            </a:r>
            <a:r>
              <a:rPr lang="zh-CN" altLang="en-US" dirty="0"/>
              <a:t>之后，将这两个矩阵相加，就可以得到</a:t>
            </a:r>
            <a:r>
              <a:rPr lang="en-US" altLang="zh-CN" dirty="0"/>
              <a:t>encoder</a:t>
            </a:r>
            <a:r>
              <a:rPr lang="zh-CN" altLang="en-US" dirty="0"/>
              <a:t>的输入矩阵</a:t>
            </a:r>
            <a:r>
              <a:rPr lang="en-US" altLang="zh-CN" dirty="0"/>
              <a:t>X</a:t>
            </a:r>
            <a:r>
              <a:rPr lang="zh-CN" altLang="en-US" dirty="0"/>
              <a:t>。</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26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造成这个情况的两个可能性</a:t>
            </a:r>
          </a:p>
          <a:p>
            <a:r>
              <a:rPr lang="zh-CN" altLang="en-US" dirty="0"/>
              <a:t>1.隐向量的大小有限，无法表示语义丰富的句子</a:t>
            </a:r>
          </a:p>
          <a:p>
            <a:r>
              <a:rPr lang="zh-CN" altLang="en-US" dirty="0"/>
              <a:t>2.由于RNN类网络有长距离依赖的问题，网络会更加看中句子后面的信息</a:t>
            </a:r>
            <a:endParaRPr lang="en-US" altLang="zh-CN" dirty="0"/>
          </a:p>
          <a:p>
            <a:r>
              <a:rPr lang="zh-CN" altLang="en-US" sz="1200" dirty="0">
                <a:latin typeface="Times New Roman" panose="02020603050405020304" charset="0"/>
                <a:cs typeface="Times New Roman" panose="02020603050405020304" charset="0"/>
              </a:rPr>
              <a:t>The Encoder-Decoder framework will have an obvious disadvantage. </a:t>
            </a:r>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可以看出，对于位置向量在pos + k位置的特定维2i或2i +1，可以表示为PE（pos）和PE（k）的组合，也可以表示为 相对位置的嵌入。</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27</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Encoder</a:t>
            </a:r>
            <a:r>
              <a:rPr lang="zh-CN" altLang="en-US" dirty="0"/>
              <a:t>具有</a:t>
            </a:r>
            <a:r>
              <a:rPr lang="en-US" altLang="zh-CN" dirty="0"/>
              <a:t>6</a:t>
            </a:r>
            <a:r>
              <a:rPr lang="zh-CN" altLang="en-US" dirty="0"/>
              <a:t>层循环，每一层的输入为上一层的输出，第一层的输入为</a:t>
            </a:r>
            <a:r>
              <a:rPr lang="en-US" altLang="zh-CN" dirty="0"/>
              <a:t>Input</a:t>
            </a:r>
            <a:r>
              <a:rPr lang="zh-CN" altLang="en-US" dirty="0"/>
              <a:t>的</a:t>
            </a:r>
            <a:r>
              <a:rPr lang="en-US" altLang="zh-CN" dirty="0"/>
              <a:t>X</a:t>
            </a:r>
            <a:r>
              <a:rPr lang="zh-CN" altLang="en-US" dirty="0"/>
              <a:t>。</a:t>
            </a:r>
            <a:endParaRPr lang="en-US" altLang="zh-CN" dirty="0"/>
          </a:p>
          <a:p>
            <a:r>
              <a:rPr lang="en-US" altLang="zh-CN" dirty="0"/>
              <a:t>2</a:t>
            </a:r>
            <a:r>
              <a:rPr lang="zh-CN" altLang="en-US" dirty="0"/>
              <a:t>、</a:t>
            </a:r>
            <a:r>
              <a:rPr lang="en-US" altLang="zh-CN" dirty="0"/>
              <a:t>Encoder</a:t>
            </a:r>
            <a:r>
              <a:rPr lang="zh-CN" altLang="en-US" dirty="0"/>
              <a:t>具有两个子层，</a:t>
            </a:r>
            <a:r>
              <a:rPr lang="en-US" altLang="zh-CN" dirty="0"/>
              <a:t>multi-head attention</a:t>
            </a:r>
            <a:r>
              <a:rPr lang="zh-CN" altLang="en-US" dirty="0"/>
              <a:t>和</a:t>
            </a:r>
            <a:r>
              <a:rPr lang="en-US" altLang="zh-CN" dirty="0"/>
              <a:t>feed forward</a:t>
            </a:r>
            <a:r>
              <a:rPr lang="zh-CN" altLang="en-US" dirty="0"/>
              <a:t>，每个子层后连接一个层标准化函数。</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29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、在</a:t>
            </a:r>
            <a:r>
              <a:rPr lang="en-US" altLang="zh-CN" dirty="0" err="1"/>
              <a:t>muiti</a:t>
            </a:r>
            <a:r>
              <a:rPr lang="en-US" altLang="zh-CN" dirty="0"/>
              <a:t>-head attention</a:t>
            </a:r>
            <a:r>
              <a:rPr lang="zh-CN" altLang="en-US" dirty="0"/>
              <a:t>中，</a:t>
            </a:r>
            <a:r>
              <a:rPr lang="en-US" altLang="zh-CN" dirty="0"/>
              <a:t>V</a:t>
            </a:r>
            <a:r>
              <a:rPr lang="zh-CN" altLang="en-US" dirty="0"/>
              <a:t>、</a:t>
            </a:r>
            <a:r>
              <a:rPr lang="en-US" altLang="zh-CN" dirty="0"/>
              <a:t>K</a:t>
            </a:r>
            <a:r>
              <a:rPr lang="zh-CN" altLang="en-US" dirty="0"/>
              <a:t>、</a:t>
            </a:r>
            <a:r>
              <a:rPr lang="en-US" altLang="zh-CN" dirty="0"/>
              <a:t>Q</a:t>
            </a:r>
            <a:r>
              <a:rPr lang="zh-CN" altLang="en-US" dirty="0"/>
              <a:t>通过输入</a:t>
            </a:r>
            <a:r>
              <a:rPr lang="en-US" altLang="zh-CN" dirty="0"/>
              <a:t>X</a:t>
            </a:r>
            <a:r>
              <a:rPr lang="zh-CN" altLang="en-US" dirty="0"/>
              <a:t>分别乘以三个不同矩阵获得，与</a:t>
            </a:r>
            <a:r>
              <a:rPr lang="en-US" altLang="zh-CN" dirty="0"/>
              <a:t>self-attention</a:t>
            </a:r>
            <a:r>
              <a:rPr lang="zh-CN" altLang="en-US" dirty="0"/>
              <a:t>的</a:t>
            </a:r>
            <a:r>
              <a:rPr lang="en-US" altLang="zh-CN" dirty="0"/>
              <a:t>V</a:t>
            </a:r>
            <a:r>
              <a:rPr lang="zh-CN" altLang="en-US" dirty="0"/>
              <a:t>、</a:t>
            </a:r>
            <a:r>
              <a:rPr lang="en-US" altLang="zh-CN" dirty="0"/>
              <a:t>K</a:t>
            </a:r>
            <a:r>
              <a:rPr lang="zh-CN" altLang="en-US" dirty="0"/>
              <a:t>、</a:t>
            </a:r>
            <a:r>
              <a:rPr lang="en-US" altLang="zh-CN" dirty="0"/>
              <a:t>Q</a:t>
            </a:r>
            <a:r>
              <a:rPr lang="zh-CN" altLang="en-US" dirty="0"/>
              <a:t>相同。</a:t>
            </a:r>
            <a:endParaRPr lang="en-US" altLang="zh-CN" dirty="0"/>
          </a:p>
          <a:p>
            <a:r>
              <a:rPr lang="en-US" altLang="zh-CN" dirty="0"/>
              <a:t>2</a:t>
            </a:r>
            <a:r>
              <a:rPr lang="zh-CN" altLang="en-US" dirty="0"/>
              <a:t>、从下向上看，第一层的</a:t>
            </a:r>
            <a:r>
              <a:rPr lang="en-US" altLang="zh-CN" dirty="0"/>
              <a:t>Linear</a:t>
            </a:r>
            <a:r>
              <a:rPr lang="zh-CN" altLang="en-US" dirty="0"/>
              <a:t>表示将输入的</a:t>
            </a:r>
            <a:r>
              <a:rPr lang="en-US" altLang="zh-CN" dirty="0"/>
              <a:t>V</a:t>
            </a:r>
            <a:r>
              <a:rPr lang="zh-CN" altLang="en-US" dirty="0"/>
              <a:t>、</a:t>
            </a:r>
            <a:r>
              <a:rPr lang="en-US" altLang="zh-CN" dirty="0"/>
              <a:t>K</a:t>
            </a:r>
            <a:r>
              <a:rPr lang="zh-CN" altLang="en-US" dirty="0"/>
              <a:t>、</a:t>
            </a:r>
            <a:r>
              <a:rPr lang="en-US" altLang="zh-CN" dirty="0"/>
              <a:t>Q</a:t>
            </a:r>
            <a:r>
              <a:rPr lang="zh-CN" altLang="en-US" dirty="0"/>
              <a:t>做</a:t>
            </a:r>
            <a:r>
              <a:rPr lang="en-US" altLang="zh-CN" dirty="0"/>
              <a:t>8</a:t>
            </a:r>
            <a:r>
              <a:rPr lang="zh-CN" altLang="en-US" dirty="0"/>
              <a:t>次不同的线性映射，就可以得到</a:t>
            </a:r>
            <a:r>
              <a:rPr lang="en-US" altLang="zh-CN" dirty="0"/>
              <a:t>8</a:t>
            </a:r>
            <a:r>
              <a:rPr lang="zh-CN" altLang="en-US" dirty="0"/>
              <a:t>组</a:t>
            </a:r>
            <a:r>
              <a:rPr lang="en-US" altLang="zh-CN" dirty="0"/>
              <a:t>V</a:t>
            </a:r>
            <a:r>
              <a:rPr lang="zh-CN" altLang="en-US" dirty="0"/>
              <a:t>、</a:t>
            </a:r>
            <a:r>
              <a:rPr lang="en-US" altLang="zh-CN" dirty="0"/>
              <a:t>K</a:t>
            </a:r>
            <a:r>
              <a:rPr lang="zh-CN" altLang="en-US" dirty="0"/>
              <a:t>、</a:t>
            </a:r>
            <a:r>
              <a:rPr lang="en-US" altLang="zh-CN" dirty="0"/>
              <a:t>Q</a:t>
            </a:r>
            <a:r>
              <a:rPr lang="zh-CN" altLang="en-US" dirty="0"/>
              <a:t>。然后进行</a:t>
            </a:r>
            <a:r>
              <a:rPr lang="en-US" altLang="zh-CN" dirty="0"/>
              <a:t>8</a:t>
            </a:r>
            <a:r>
              <a:rPr lang="zh-CN" altLang="en-US" dirty="0"/>
              <a:t>次平行的</a:t>
            </a:r>
            <a:r>
              <a:rPr lang="en-US" altLang="zh-CN" dirty="0"/>
              <a:t>attention</a:t>
            </a:r>
            <a:r>
              <a:rPr lang="zh-CN" altLang="en-US" dirty="0"/>
              <a:t>计算，得到</a:t>
            </a:r>
            <a:r>
              <a:rPr lang="en-US" altLang="zh-CN" dirty="0"/>
              <a:t>8</a:t>
            </a:r>
            <a:r>
              <a:rPr lang="zh-CN" altLang="en-US" dirty="0"/>
              <a:t>个输出，将这</a:t>
            </a:r>
            <a:r>
              <a:rPr lang="en-US" altLang="zh-CN" dirty="0"/>
              <a:t>8</a:t>
            </a:r>
            <a:r>
              <a:rPr lang="zh-CN" altLang="en-US" dirty="0"/>
              <a:t>个输出连接起来后再做一次线性变化，即可得到</a:t>
            </a:r>
            <a:r>
              <a:rPr lang="en-US" altLang="zh-CN" dirty="0" err="1"/>
              <a:t>muiti</a:t>
            </a:r>
            <a:r>
              <a:rPr lang="en-US" altLang="zh-CN" dirty="0"/>
              <a:t>-head attention</a:t>
            </a:r>
            <a:r>
              <a:rPr lang="zh-CN" altLang="en-US" dirty="0"/>
              <a:t>的最终输出。</a:t>
            </a:r>
            <a:endParaRPr lang="en-US" altLang="zh-CN" dirty="0"/>
          </a:p>
          <a:p>
            <a:r>
              <a:rPr lang="en-US" altLang="zh-CN" dirty="0"/>
              <a:t>3</a:t>
            </a:r>
            <a:r>
              <a:rPr lang="zh-CN" altLang="en-US" dirty="0"/>
              <a:t>、</a:t>
            </a:r>
            <a:r>
              <a:rPr lang="en-US" altLang="zh-CN" dirty="0" err="1"/>
              <a:t>muiti</a:t>
            </a:r>
            <a:r>
              <a:rPr lang="en-US" altLang="zh-CN" dirty="0"/>
              <a:t>-head attention</a:t>
            </a:r>
            <a:r>
              <a:rPr lang="zh-CN" altLang="en-US" dirty="0"/>
              <a:t>可以起作用的最重要的一点是词向量的生成已经在一定程度上表示了词与词之间的关系。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4</a:t>
            </a:r>
            <a:r>
              <a:rPr lang="zh-CN" altLang="en-US" dirty="0"/>
              <a:t>、</a:t>
            </a:r>
            <a:r>
              <a:rPr lang="en-US" altLang="zh-CN" sz="1200" dirty="0">
                <a:latin typeface="Times New Roman" panose="02020603050405020304" charset="0"/>
                <a:cs typeface="Times New Roman" panose="02020603050405020304" charset="0"/>
              </a:rPr>
              <a:t>We found it beneficial to linearly project the queries, keys and values h times with different, learned linear projections to dk, dk, dv dimensions, respectively.</a:t>
            </a:r>
          </a:p>
          <a:p>
            <a:endParaRPr lang="zh-CN" altLang="en-US"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30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、因为</a:t>
            </a:r>
            <a:r>
              <a:rPr lang="en-US" altLang="zh-CN" dirty="0"/>
              <a:t>QKV</a:t>
            </a:r>
            <a:r>
              <a:rPr lang="zh-CN" altLang="en-US" dirty="0"/>
              <a:t>矩阵来自于对</a:t>
            </a:r>
            <a:r>
              <a:rPr lang="en-US" altLang="zh-CN" dirty="0"/>
              <a:t>embedding</a:t>
            </a:r>
            <a:r>
              <a:rPr lang="zh-CN" altLang="en-US" dirty="0"/>
              <a:t>的线性变换，所以</a:t>
            </a:r>
            <a:r>
              <a:rPr lang="en-US" altLang="zh-CN" dirty="0"/>
              <a:t>QKV</a:t>
            </a:r>
            <a:r>
              <a:rPr lang="zh-CN" altLang="en-US" dirty="0"/>
              <a:t>里面是一句话中所有词的</a:t>
            </a:r>
            <a:r>
              <a:rPr lang="en-US" altLang="zh-CN" dirty="0"/>
              <a:t>embedding</a:t>
            </a:r>
            <a:r>
              <a:rPr lang="zh-CN" altLang="en-US" dirty="0"/>
              <a:t>信息，进行</a:t>
            </a:r>
            <a:r>
              <a:rPr lang="en-US" altLang="zh-CN" dirty="0"/>
              <a:t>Attention</a:t>
            </a:r>
            <a:r>
              <a:rPr lang="zh-CN" altLang="en-US" dirty="0"/>
              <a:t>计算的时候是对一句话中词之间计算</a:t>
            </a:r>
            <a:r>
              <a:rPr lang="en-US" altLang="zh-CN" dirty="0"/>
              <a:t>Attention Score</a:t>
            </a:r>
            <a:r>
              <a:rPr lang="zh-CN" altLang="en-US" dirty="0"/>
              <a:t>，所以</a:t>
            </a:r>
            <a:r>
              <a:rPr lang="en-US" altLang="zh-CN" dirty="0"/>
              <a:t>Scaled-dot-product attention</a:t>
            </a:r>
            <a:r>
              <a:rPr lang="zh-CN" altLang="en-US" dirty="0"/>
              <a:t>也称为</a:t>
            </a:r>
            <a:r>
              <a:rPr lang="en-US" altLang="zh-CN" dirty="0"/>
              <a:t>self-attention</a:t>
            </a:r>
            <a:endParaRPr lang="zh-CN" altLang="en-US"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31</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Q-Query, K-Key, V-Value</a:t>
            </a:r>
            <a:r>
              <a:rPr lang="zh-CN" altLang="en-US" dirty="0"/>
              <a:t>，</a:t>
            </a:r>
            <a:r>
              <a:rPr lang="en-US" altLang="zh-CN" dirty="0"/>
              <a:t>K</a:t>
            </a:r>
            <a:r>
              <a:rPr lang="zh-CN" altLang="en-US" dirty="0"/>
              <a:t>、</a:t>
            </a:r>
            <a:r>
              <a:rPr lang="en-US" altLang="zh-CN" dirty="0"/>
              <a:t>V</a:t>
            </a:r>
            <a:r>
              <a:rPr lang="zh-CN" altLang="en-US" dirty="0"/>
              <a:t>通常一起出现。在</a:t>
            </a:r>
            <a:r>
              <a:rPr lang="en-US" altLang="zh-CN" dirty="0"/>
              <a:t>self-attention</a:t>
            </a:r>
            <a:r>
              <a:rPr lang="zh-CN" altLang="en-US" dirty="0"/>
              <a:t>中，</a:t>
            </a:r>
            <a:r>
              <a:rPr lang="en-US" altLang="zh-CN" dirty="0"/>
              <a:t>Q</a:t>
            </a:r>
            <a:r>
              <a:rPr lang="zh-CN" altLang="en-US" dirty="0"/>
              <a:t>、</a:t>
            </a:r>
            <a:r>
              <a:rPr lang="en-US" altLang="zh-CN" dirty="0"/>
              <a:t>K</a:t>
            </a:r>
            <a:r>
              <a:rPr lang="zh-CN" altLang="en-US" dirty="0"/>
              <a:t>、</a:t>
            </a:r>
            <a:r>
              <a:rPr lang="en-US" altLang="zh-CN" dirty="0"/>
              <a:t>V</a:t>
            </a:r>
            <a:r>
              <a:rPr lang="zh-CN" altLang="en-US" dirty="0"/>
              <a:t>三矩阵是不相同的。</a:t>
            </a:r>
            <a:endParaRPr lang="en-US" altLang="zh-CN" dirty="0"/>
          </a:p>
          <a:p>
            <a:r>
              <a:rPr lang="en-US" altLang="zh-CN" dirty="0"/>
              <a:t>2</a:t>
            </a:r>
            <a:r>
              <a:rPr lang="zh-CN" altLang="en-US" dirty="0"/>
              <a:t>、因为</a:t>
            </a:r>
            <a:r>
              <a:rPr lang="en-US" altLang="zh-CN" dirty="0" err="1"/>
              <a:t>Wq,Wk,Wv</a:t>
            </a:r>
            <a:r>
              <a:rPr lang="zh-CN" altLang="en-US" dirty="0"/>
              <a:t>是随机生成的，所以得到的</a:t>
            </a:r>
            <a:r>
              <a:rPr lang="en-US" altLang="zh-CN" dirty="0"/>
              <a:t>Q,K,V</a:t>
            </a:r>
            <a:r>
              <a:rPr lang="zh-CN" altLang="en-US" dirty="0"/>
              <a:t>三个矩阵全都不同</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32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与</a:t>
            </a:r>
            <a:r>
              <a:rPr lang="en-US" altLang="zh-CN" dirty="0"/>
              <a:t>K</a:t>
            </a:r>
            <a:r>
              <a:rPr lang="zh-CN" altLang="en-US" dirty="0"/>
              <a:t>的转置相乘，会得到每个词与其他词的相似度。</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33</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这里给出了具体的理论证明</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Times New Roman" panose="02020603050405020304" charset="0"/>
                <a:cs typeface="Times New Roman" panose="02020603050405020304" charset="0"/>
              </a:rPr>
              <a:t>Next prove this conclusion. The default Q and K are independent random variables obeying the standard normal distribution, </a:t>
            </a:r>
            <a:endParaRPr lang="en-US" altLang="zh-CN" sz="1200" dirty="0">
              <a:latin typeface="Times New Roman" panose="02020603050405020304" charset="0"/>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Times New Roman" panose="02020603050405020304" charset="0"/>
                <a:cs typeface="Times New Roman" panose="02020603050405020304" charset="0"/>
              </a:rPr>
              <a:t>then we can get: here suppose X = Qi, Y = Kj</a:t>
            </a:r>
            <a:r>
              <a:rPr lang="en-US" altLang="zh-CN" sz="1200" dirty="0">
                <a:latin typeface="Times New Roman" panose="02020603050405020304" charset="0"/>
                <a:cs typeface="Times New Roman" panose="02020603050405020304" charset="0"/>
              </a:rPr>
              <a:t>.</a:t>
            </a:r>
            <a:endParaRPr lang="zh-CN" altLang="en-US" sz="1200" dirty="0">
              <a:latin typeface="Times New Roman" panose="02020603050405020304" charset="0"/>
              <a:cs typeface="Times New Roman" panose="02020603050405020304" charset="0"/>
            </a:endParaRPr>
          </a:p>
          <a:p>
            <a:endParaRPr lang="zh-CN" altLang="en-US"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34</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a:t>
            </a:r>
            <a:r>
              <a:rPr lang="en-US" altLang="zh-CN" dirty="0" err="1"/>
              <a:t>d_k</a:t>
            </a:r>
            <a:r>
              <a:rPr lang="zh-CN" altLang="en-US" dirty="0"/>
              <a:t>很大时，点积得到的结果维度很大，使得结果处理</a:t>
            </a:r>
            <a:r>
              <a:rPr lang="en-US" altLang="zh-CN" dirty="0" err="1"/>
              <a:t>softmax</a:t>
            </a:r>
            <a:r>
              <a:rPr lang="zh-CN" altLang="en-US" dirty="0"/>
              <a:t>函数梯度很小的区域。</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35</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charset="0"/>
                <a:cs typeface="Times New Roman" panose="02020603050405020304" charset="0"/>
              </a:rPr>
              <a:t>1</a:t>
            </a:r>
            <a:r>
              <a:rPr lang="zh-CN" altLang="en-US" sz="1200" dirty="0">
                <a:latin typeface="Times New Roman" panose="02020603050405020304" charset="0"/>
                <a:cs typeface="Times New Roman" panose="02020603050405020304" charset="0"/>
              </a:rPr>
              <a:t>、The operation structure of the Padding mask is to align sequences of different lengths. The specific method is to add a very large negative number to the position to be filled, so that in the softmax calculation, the position of the padding can be regarded as 0. </a:t>
            </a:r>
            <a:endParaRPr lang="zh-CN" altLang="en-US"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36</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Z</a:t>
            </a:r>
            <a:r>
              <a:rPr lang="zh-CN" altLang="en-US" dirty="0"/>
              <a:t>的某一行也就表示也就得到了某个单词和所有单词之间部分信息的 </a:t>
            </a:r>
            <a:r>
              <a:rPr lang="en-US" altLang="zh-CN" dirty="0"/>
              <a:t>attention </a:t>
            </a:r>
            <a:r>
              <a:rPr lang="zh-CN" altLang="en-US" dirty="0"/>
              <a:t>系数关系</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37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dirty="0"/>
              <a:t>1.隐向量的大小有限，无法表示语义丰富的句子,会造成先输入的内容携带的信息会被后输入的信息稀释覆盖掉，输入序列越长就越严重。</a:t>
            </a:r>
          </a:p>
          <a:p>
            <a:r>
              <a:rPr dirty="0"/>
              <a:t>2.输入句子的每个词赋予相同权重，这样做没有区分度，比如在机器翻译中往往是输入一个或几个词对应于输出的一个或几个词，会模型性能下降。</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err="1"/>
              <a:t>muiti</a:t>
            </a:r>
            <a:r>
              <a:rPr lang="en-US" altLang="zh-CN" dirty="0"/>
              <a:t>-head attention</a:t>
            </a:r>
            <a:r>
              <a:rPr lang="zh-CN" altLang="en-US" dirty="0"/>
              <a:t>可以允许模型在不同的表示子空间里学习到相关的信息。</a:t>
            </a:r>
          </a:p>
          <a:p>
            <a:r>
              <a:rPr lang="zh-CN" altLang="en-US" dirty="0"/>
              <a:t>例如：对</a:t>
            </a:r>
            <a:r>
              <a:rPr lang="en-US" altLang="zh-CN" dirty="0"/>
              <a:t>The animal didn't cross the street because it was too tired.</a:t>
            </a:r>
          </a:p>
          <a:p>
            <a:r>
              <a:rPr lang="zh-CN" altLang="en-US" dirty="0"/>
              <a:t>采用</a:t>
            </a:r>
            <a:r>
              <a:rPr lang="en-US" altLang="zh-CN" dirty="0"/>
              <a:t>self-attention</a:t>
            </a:r>
            <a:r>
              <a:rPr lang="zh-CN" altLang="en-US" dirty="0"/>
              <a:t>，</a:t>
            </a:r>
            <a:r>
              <a:rPr lang="en-US" altLang="zh-CN" dirty="0"/>
              <a:t>it</a:t>
            </a:r>
            <a:r>
              <a:rPr lang="zh-CN" altLang="en-US" dirty="0"/>
              <a:t>可以与</a:t>
            </a:r>
            <a:r>
              <a:rPr lang="en-US" altLang="zh-CN" dirty="0"/>
              <a:t>animal</a:t>
            </a:r>
            <a:r>
              <a:rPr lang="zh-CN" altLang="en-US" dirty="0"/>
              <a:t>产生联系，若使用</a:t>
            </a:r>
            <a:r>
              <a:rPr lang="en-US" altLang="zh-CN" dirty="0"/>
              <a:t>multi-head attention</a:t>
            </a:r>
            <a:r>
              <a:rPr lang="zh-CN" altLang="en-US" dirty="0"/>
              <a:t>，</a:t>
            </a:r>
            <a:r>
              <a:rPr lang="en-US" altLang="zh-CN" dirty="0"/>
              <a:t>it</a:t>
            </a:r>
            <a:r>
              <a:rPr lang="zh-CN" altLang="en-US" dirty="0"/>
              <a:t>可以与</a:t>
            </a:r>
            <a:r>
              <a:rPr lang="en-US" altLang="zh-CN" dirty="0"/>
              <a:t>animal</a:t>
            </a:r>
            <a:r>
              <a:rPr lang="zh-CN" altLang="en-US" dirty="0"/>
              <a:t>和</a:t>
            </a:r>
            <a:r>
              <a:rPr lang="en-US" altLang="zh-CN" dirty="0"/>
              <a:t>tired</a:t>
            </a:r>
            <a:r>
              <a:rPr lang="zh-CN" altLang="en-US" dirty="0"/>
              <a:t>产生联系，从而获得更多信息。</a:t>
            </a:r>
            <a:endParaRPr lang="en-US" altLang="zh-CN" dirty="0"/>
          </a:p>
          <a:p>
            <a:r>
              <a:rPr lang="en-US" altLang="zh-CN" dirty="0"/>
              <a:t>2</a:t>
            </a:r>
            <a:r>
              <a:rPr lang="zh-CN" altLang="en-US" dirty="0"/>
              <a:t>、</a:t>
            </a:r>
            <a:r>
              <a:rPr lang="en-US" altLang="zh-CN" dirty="0"/>
              <a:t>Transformer</a:t>
            </a:r>
            <a:r>
              <a:rPr lang="zh-CN" altLang="en-US" dirty="0"/>
              <a:t>中</a:t>
            </a:r>
            <a:r>
              <a:rPr lang="en-US" altLang="zh-CN" dirty="0" err="1"/>
              <a:t>muiti</a:t>
            </a:r>
            <a:r>
              <a:rPr lang="en-US" altLang="zh-CN" dirty="0"/>
              <a:t>-head attention</a:t>
            </a:r>
            <a:r>
              <a:rPr lang="zh-CN" altLang="en-US" dirty="0"/>
              <a:t>有三种不同的形式：第一种：</a:t>
            </a:r>
            <a:r>
              <a:rPr lang="en-US" altLang="zh-CN" dirty="0"/>
              <a:t>encoder</a:t>
            </a:r>
            <a:r>
              <a:rPr lang="zh-CN" altLang="en-US" dirty="0"/>
              <a:t>中的</a:t>
            </a:r>
            <a:r>
              <a:rPr lang="en-US" altLang="zh-CN" dirty="0" err="1"/>
              <a:t>muiti</a:t>
            </a:r>
            <a:r>
              <a:rPr lang="en-US" altLang="zh-CN" dirty="0"/>
              <a:t>-head attention</a:t>
            </a:r>
            <a:r>
              <a:rPr lang="zh-CN" altLang="en-US" dirty="0"/>
              <a:t>；第二种：</a:t>
            </a:r>
            <a:r>
              <a:rPr lang="en-US" altLang="zh-CN" dirty="0"/>
              <a:t>encoder-decoder attention</a:t>
            </a:r>
            <a:r>
              <a:rPr lang="zh-CN" altLang="en-US" dirty="0"/>
              <a:t>；第三种：</a:t>
            </a:r>
            <a:r>
              <a:rPr lang="en-US" altLang="zh-CN" dirty="0"/>
              <a:t>decoder</a:t>
            </a:r>
            <a:r>
              <a:rPr lang="zh-CN" altLang="en-US" dirty="0"/>
              <a:t>中的</a:t>
            </a:r>
            <a:r>
              <a:rPr lang="en-US" altLang="zh-CN" dirty="0" err="1"/>
              <a:t>muiti</a:t>
            </a:r>
            <a:r>
              <a:rPr lang="en-US" altLang="zh-CN" dirty="0"/>
              <a:t>-head attention</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3</a:t>
            </a:r>
            <a:r>
              <a:rPr lang="zh-CN" altLang="en-US" dirty="0"/>
              <a:t>、</a:t>
            </a:r>
            <a:r>
              <a:rPr lang="en-US" altLang="zh-CN" sz="1200" dirty="0">
                <a:latin typeface="Times New Roman" panose="02020603050405020304" charset="0"/>
                <a:cs typeface="Times New Roman" panose="02020603050405020304" charset="0"/>
              </a:rPr>
              <a:t>The result of each of those parallel computations of attention is called a head. </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Times New Roman" panose="02020603050405020304" charset="0"/>
                <a:cs typeface="Times New Roman" panose="02020603050405020304" charset="0"/>
              </a:rPr>
              <a:t>4</a:t>
            </a:r>
            <a:r>
              <a:rPr lang="zh-CN" altLang="en-US" sz="1200" dirty="0">
                <a:latin typeface="Times New Roman" panose="02020603050405020304" charset="0"/>
                <a:cs typeface="Times New Roman" panose="02020603050405020304" charset="0"/>
              </a:rPr>
              <a:t>、</a:t>
            </a:r>
            <a:endParaRPr lang="en-US" altLang="zh-CN" sz="1200" dirty="0">
              <a:latin typeface="Times New Roman" panose="02020603050405020304" charset="0"/>
              <a:cs typeface="Times New Roman" panose="02020603050405020304" charset="0"/>
            </a:endParaRPr>
          </a:p>
          <a:p>
            <a:endParaRPr lang="zh-CN" altLang="en-US"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38</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39</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、论文中，</a:t>
            </a:r>
            <a:r>
              <a:rPr lang="en-US" altLang="zh-CN" dirty="0" err="1"/>
              <a:t>d_model</a:t>
            </a:r>
            <a:r>
              <a:rPr lang="en-US" altLang="zh-CN" dirty="0"/>
              <a:t>=512, h=8</a:t>
            </a:r>
            <a:r>
              <a:rPr lang="zh-CN" altLang="en-US" dirty="0"/>
              <a:t>。所以</a:t>
            </a:r>
            <a:r>
              <a:rPr lang="en-US" altLang="zh-CN" dirty="0"/>
              <a:t>scaled dot-product attention</a:t>
            </a:r>
            <a:r>
              <a:rPr lang="zh-CN" altLang="en-US" dirty="0"/>
              <a:t>里面的</a:t>
            </a:r>
            <a:r>
              <a:rPr lang="en-US" altLang="zh-CN" dirty="0" err="1"/>
              <a:t>d_k</a:t>
            </a:r>
            <a:r>
              <a:rPr lang="en-US" altLang="zh-CN" dirty="0"/>
              <a:t>=</a:t>
            </a:r>
            <a:r>
              <a:rPr lang="en-US" altLang="zh-CN" dirty="0" err="1"/>
              <a:t>d_v</a:t>
            </a:r>
            <a:r>
              <a:rPr lang="en-US" altLang="zh-CN" dirty="0"/>
              <a:t>=</a:t>
            </a:r>
            <a:r>
              <a:rPr lang="en-US" altLang="zh-CN" dirty="0" err="1"/>
              <a:t>d_model</a:t>
            </a:r>
            <a:r>
              <a:rPr lang="en-US" altLang="zh-CN" dirty="0"/>
              <a:t>/h=512/8=64</a:t>
            </a:r>
            <a:r>
              <a:rPr lang="zh-CN" altLang="en-US" dirty="0"/>
              <a:t>。</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40</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err="1"/>
              <a:t>concat</a:t>
            </a:r>
            <a:r>
              <a:rPr lang="zh-CN" altLang="en-US" dirty="0"/>
              <a:t>连接的方法是直接将矩阵</a:t>
            </a:r>
            <a:r>
              <a:rPr lang="en-US" altLang="zh-CN" dirty="0"/>
              <a:t>Z1-Z8</a:t>
            </a:r>
            <a:r>
              <a:rPr lang="zh-CN" altLang="en-US" dirty="0"/>
              <a:t>连接起来。然后做一个线性变换，得到与</a:t>
            </a:r>
            <a:r>
              <a:rPr lang="en-US" altLang="zh-CN" dirty="0"/>
              <a:t>Input</a:t>
            </a:r>
            <a:r>
              <a:rPr lang="zh-CN" altLang="en-US" dirty="0"/>
              <a:t>维度相同的输出矩阵。</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41</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E30AB-8515-4AEA-B788-15F4FB34578A}" type="slidenum">
              <a:rPr lang="zh-CN" altLang="en-US" smtClean="0"/>
              <a:t>42</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、残差连接，即将函数的输出矩阵与输入矩阵相加。</a:t>
            </a:r>
            <a:endParaRPr lang="en-US" altLang="zh-CN" dirty="0"/>
          </a:p>
          <a:p>
            <a:r>
              <a:rPr lang="en-US" altLang="zh-CN" dirty="0"/>
              <a:t>2</a:t>
            </a:r>
            <a:r>
              <a:rPr lang="zh-CN" altLang="en-US" dirty="0"/>
              <a:t>、</a:t>
            </a:r>
            <a:r>
              <a:rPr lang="en-US" altLang="zh-CN" sz="1200" dirty="0">
                <a:latin typeface="Times New Roman" panose="02020603050405020304" charset="0"/>
                <a:cs typeface="Times New Roman" panose="02020603050405020304" charset="0"/>
              </a:rPr>
              <a:t>So what good is the residual structure? Obviously: because an additional term is added, when the network of this layer seeks the partial derivative of x, there is an additional constant term 1, so the gradient multiplication will not cause the gradient to disappear during the back propagation. </a:t>
            </a:r>
            <a:endParaRPr lang="zh-CN" altLang="en-US"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43</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LN</a:t>
            </a:r>
            <a:r>
              <a:rPr lang="zh-CN" altLang="en-US" dirty="0"/>
              <a:t>，</a:t>
            </a:r>
            <a:r>
              <a:rPr lang="en-US" altLang="zh-CN" dirty="0"/>
              <a:t>Layer Normalization</a:t>
            </a:r>
            <a:r>
              <a:rPr lang="zh-CN" altLang="en-US" dirty="0"/>
              <a:t>，即对矩阵的每一层进行标准化，首先计算出平均值和方差，然后计算矩阵中每一个数值的标准值。</a:t>
            </a:r>
            <a:endParaRPr lang="en-US" altLang="zh-CN" dirty="0"/>
          </a:p>
          <a:p>
            <a:r>
              <a:rPr lang="en-US" altLang="zh-CN" dirty="0"/>
              <a:t>2</a:t>
            </a:r>
            <a:r>
              <a:rPr lang="zh-CN" altLang="en-US" dirty="0"/>
              <a:t>、</a:t>
            </a:r>
            <a:r>
              <a:rPr lang="en-US" altLang="zh-CN" dirty="0"/>
              <a:t>batch </a:t>
            </a:r>
            <a:r>
              <a:rPr lang="zh-CN" altLang="en-US" dirty="0"/>
              <a:t>批次，批量</a:t>
            </a:r>
            <a:endParaRPr lang="en-US" altLang="zh-CN"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44</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、该层比较简单，是一个全连接网络，包含两个线性变换和一个非线性函数。</a:t>
            </a:r>
            <a:endParaRPr lang="en-US" altLang="zh-CN" dirty="0"/>
          </a:p>
          <a:p>
            <a:r>
              <a:rPr lang="en-US" altLang="zh-CN" dirty="0"/>
              <a:t>2</a:t>
            </a:r>
            <a:r>
              <a:rPr lang="zh-CN" altLang="en-US" dirty="0"/>
              <a:t>、</a:t>
            </a:r>
            <a:r>
              <a:rPr lang="zh-CN" altLang="zh-CN" dirty="0"/>
              <a:t>FFN等效于将每个位置的Attention结果映射到较大维度的特征空间，然后使用ReLU引入非线性进行滤波，最后恢复到原始维度。</a:t>
            </a:r>
            <a:endParaRPr lang="zh-CN" altLang="en-US"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45</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Transformer</a:t>
            </a:r>
            <a:r>
              <a:rPr lang="zh-CN" altLang="en-US" dirty="0"/>
              <a:t>模型中有两种</a:t>
            </a:r>
            <a:r>
              <a:rPr lang="en-US" altLang="zh-CN" dirty="0"/>
              <a:t>mask</a:t>
            </a:r>
            <a:r>
              <a:rPr lang="zh-CN" altLang="en-US" dirty="0"/>
              <a:t>。分别是</a:t>
            </a:r>
            <a:r>
              <a:rPr lang="en-US" altLang="zh-CN" dirty="0"/>
              <a:t>padding mask</a:t>
            </a:r>
            <a:r>
              <a:rPr lang="zh-CN" altLang="en-US" dirty="0"/>
              <a:t>和</a:t>
            </a:r>
            <a:r>
              <a:rPr lang="en-US" altLang="zh-CN" dirty="0"/>
              <a:t>sequence mask</a:t>
            </a:r>
            <a:r>
              <a:rPr lang="zh-CN" altLang="en-US" dirty="0"/>
              <a:t>。其中，</a:t>
            </a:r>
            <a:r>
              <a:rPr lang="en-US" altLang="zh-CN" dirty="0"/>
              <a:t>padding mask</a:t>
            </a:r>
            <a:r>
              <a:rPr lang="zh-CN" altLang="en-US" dirty="0"/>
              <a:t>在所有的</a:t>
            </a:r>
            <a:r>
              <a:rPr lang="en-US" altLang="zh-CN" dirty="0"/>
              <a:t>scaled dot-product attention</a:t>
            </a:r>
            <a:r>
              <a:rPr lang="zh-CN" altLang="en-US" dirty="0"/>
              <a:t>里都需要用到，而</a:t>
            </a:r>
            <a:r>
              <a:rPr lang="en-US" altLang="zh-CN" dirty="0"/>
              <a:t>sequence mask</a:t>
            </a:r>
            <a:r>
              <a:rPr lang="zh-CN" altLang="en-US" dirty="0"/>
              <a:t>只在</a:t>
            </a:r>
            <a:r>
              <a:rPr lang="en-US" altLang="zh-CN" dirty="0"/>
              <a:t>decoder</a:t>
            </a:r>
            <a:r>
              <a:rPr lang="zh-CN" altLang="en-US" dirty="0"/>
              <a:t>的</a:t>
            </a:r>
            <a:r>
              <a:rPr lang="en-US" altLang="zh-CN" dirty="0"/>
              <a:t>self-attention</a:t>
            </a:r>
            <a:r>
              <a:rPr lang="zh-CN" altLang="en-US" dirty="0"/>
              <a:t>中用到。</a:t>
            </a:r>
            <a:endParaRPr lang="en-US" altLang="zh-CN" dirty="0"/>
          </a:p>
          <a:p>
            <a:r>
              <a:rPr lang="en-US" altLang="zh-CN" dirty="0"/>
              <a:t>2</a:t>
            </a:r>
            <a:r>
              <a:rPr lang="zh-CN" altLang="en-US" dirty="0"/>
              <a:t>、</a:t>
            </a:r>
            <a:r>
              <a:rPr lang="en-US" altLang="zh-CN" dirty="0"/>
              <a:t>mask</a:t>
            </a:r>
            <a:r>
              <a:rPr lang="zh-CN" altLang="en-US" dirty="0"/>
              <a:t>的作用旨在在翻译的过程中，对一个词的翻译只能基于出现在这个词之前的翻译结果，避免对后面翻译的词产生依赖。</a:t>
            </a:r>
            <a:endParaRPr lang="en-US" altLang="zh-CN" dirty="0"/>
          </a:p>
          <a:p>
            <a:r>
              <a:rPr lang="en-US" altLang="zh-CN" dirty="0"/>
              <a:t>3</a:t>
            </a:r>
            <a:r>
              <a:rPr lang="zh-CN" altLang="en-US" dirty="0"/>
              <a:t>、</a:t>
            </a:r>
            <a:r>
              <a:rPr lang="en-US" altLang="zh-CN" sz="1200" dirty="0">
                <a:latin typeface="Times New Roman" panose="02020603050405020304" charset="0"/>
                <a:cs typeface="Times New Roman" panose="02020603050405020304" charset="0"/>
              </a:rPr>
              <a:t>These Multi-head attention in the encoder and the decoder have the same working principle. </a:t>
            </a:r>
            <a:endParaRPr lang="zh-CN" altLang="en-US"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46</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、和</a:t>
            </a:r>
            <a:r>
              <a:rPr lang="en-US" altLang="zh-CN" dirty="0"/>
              <a:t>Multi-head</a:t>
            </a:r>
            <a:r>
              <a:rPr lang="zh-CN" altLang="en-US" dirty="0"/>
              <a:t>的方法相同：</a:t>
            </a:r>
            <a:r>
              <a:rPr lang="en-US" altLang="zh-CN" dirty="0"/>
              <a:t>1.</a:t>
            </a:r>
            <a:r>
              <a:rPr lang="zh-CN" altLang="en-US" dirty="0"/>
              <a:t>通过输入矩阵求得</a:t>
            </a:r>
            <a:r>
              <a:rPr lang="en-US" altLang="zh-CN" dirty="0"/>
              <a:t>QKV 2.Q</a:t>
            </a:r>
            <a:r>
              <a:rPr lang="zh-CN" altLang="en-US" dirty="0"/>
              <a:t>和</a:t>
            </a:r>
            <a:r>
              <a:rPr lang="en-US" altLang="zh-CN" dirty="0"/>
              <a:t>KT</a:t>
            </a:r>
            <a:r>
              <a:rPr lang="zh-CN" altLang="en-US" dirty="0"/>
              <a:t>乘得到每个词对于其他词的注意力 </a:t>
            </a:r>
            <a:r>
              <a:rPr lang="en-US" altLang="zh-CN" dirty="0"/>
              <a:t>3.</a:t>
            </a:r>
            <a:r>
              <a:rPr lang="zh-CN" altLang="en-US" dirty="0"/>
              <a:t>在</a:t>
            </a:r>
            <a:r>
              <a:rPr lang="en-US" altLang="zh-CN" dirty="0" err="1"/>
              <a:t>softmax</a:t>
            </a:r>
            <a:r>
              <a:rPr lang="zh-CN" altLang="en-US" dirty="0"/>
              <a:t>之前，先对</a:t>
            </a:r>
            <a:r>
              <a:rPr lang="en-US" altLang="zh-CN" dirty="0"/>
              <a:t>QKT</a:t>
            </a:r>
            <a:r>
              <a:rPr lang="zh-CN" altLang="en-US" dirty="0"/>
              <a:t>和</a:t>
            </a:r>
            <a:r>
              <a:rPr lang="en-US" altLang="zh-CN" dirty="0"/>
              <a:t>mask</a:t>
            </a:r>
            <a:r>
              <a:rPr lang="zh-CN" altLang="en-US" dirty="0"/>
              <a:t>矩阵（黄色部分为</a:t>
            </a:r>
            <a:r>
              <a:rPr lang="en-US" altLang="zh-CN" dirty="0"/>
              <a:t>0</a:t>
            </a:r>
            <a:r>
              <a:rPr lang="zh-CN" altLang="en-US" dirty="0"/>
              <a:t>）进行点乘，得到</a:t>
            </a:r>
            <a:r>
              <a:rPr lang="en-US" altLang="zh-CN" dirty="0"/>
              <a:t>mask QKT</a:t>
            </a:r>
            <a:r>
              <a:rPr lang="zh-CN" altLang="en-US" dirty="0"/>
              <a:t>其中对应位置也为</a:t>
            </a:r>
            <a:r>
              <a:rPr lang="en-US" altLang="zh-CN" dirty="0"/>
              <a:t>0</a:t>
            </a:r>
            <a:r>
              <a:rPr lang="zh-CN" altLang="en-US" dirty="0"/>
              <a:t>，在计算</a:t>
            </a:r>
            <a:r>
              <a:rPr lang="en-US" altLang="zh-CN" dirty="0" err="1"/>
              <a:t>softmax</a:t>
            </a:r>
            <a:r>
              <a:rPr lang="zh-CN" altLang="en-US" dirty="0"/>
              <a:t>时不影响最终计算结果，产生屏蔽效果。</a:t>
            </a:r>
            <a:endParaRPr lang="en-US" altLang="zh-CN" dirty="0"/>
          </a:p>
          <a:p>
            <a:r>
              <a:rPr lang="en-US" altLang="zh-CN" dirty="0"/>
              <a:t>2</a:t>
            </a:r>
            <a:r>
              <a:rPr lang="zh-CN" altLang="en-US" dirty="0"/>
              <a:t>、此外，在</a:t>
            </a:r>
            <a:r>
              <a:rPr lang="en-US" altLang="zh-CN" dirty="0"/>
              <a:t>transformer</a:t>
            </a:r>
            <a:r>
              <a:rPr lang="zh-CN" altLang="en-US" dirty="0"/>
              <a:t>中的三种</a:t>
            </a:r>
            <a:r>
              <a:rPr lang="en-US" altLang="zh-CN" dirty="0"/>
              <a:t>attention</a:t>
            </a:r>
            <a:r>
              <a:rPr lang="zh-CN" altLang="en-US" dirty="0"/>
              <a:t>计算中，也应用了</a:t>
            </a:r>
            <a:r>
              <a:rPr lang="en-US" altLang="zh-CN" dirty="0"/>
              <a:t>padding mask</a:t>
            </a:r>
            <a:r>
              <a:rPr lang="zh-CN" altLang="en-US" dirty="0"/>
              <a:t>。因为每个批次的输入序列长度是不一样的，所以我们要对输入序列进行对齐。具体来说，就是给较短序列后面填充</a:t>
            </a:r>
            <a:r>
              <a:rPr lang="en-US" altLang="zh-CN" dirty="0"/>
              <a:t>0</a:t>
            </a:r>
            <a:r>
              <a:rPr lang="zh-CN" altLang="en-US" dirty="0"/>
              <a:t>。因为这些填充位置，其实没有意义，所以我们的</a:t>
            </a:r>
            <a:r>
              <a:rPr lang="en-US" altLang="zh-CN" dirty="0"/>
              <a:t>attention</a:t>
            </a:r>
            <a:r>
              <a:rPr lang="zh-CN" altLang="en-US" dirty="0"/>
              <a:t>机制不应该把注意力放在这些位置上，所以我们需要进行一些处理。具体做法是：把这些位置的值加上一个非常大的负数</a:t>
            </a:r>
            <a:r>
              <a:rPr lang="en-US" altLang="zh-CN" dirty="0"/>
              <a:t>(</a:t>
            </a:r>
            <a:r>
              <a:rPr lang="zh-CN" altLang="en-US" dirty="0"/>
              <a:t>可以是负无穷</a:t>
            </a:r>
            <a:r>
              <a:rPr lang="en-US" altLang="zh-CN" dirty="0"/>
              <a:t>)</a:t>
            </a:r>
            <a:r>
              <a:rPr lang="zh-CN" altLang="en-US" dirty="0"/>
              <a:t>，这样的话，经过</a:t>
            </a:r>
            <a:r>
              <a:rPr lang="en-US" altLang="zh-CN" dirty="0" err="1"/>
              <a:t>softmax</a:t>
            </a:r>
            <a:r>
              <a:rPr lang="zh-CN" altLang="en-US" dirty="0"/>
              <a:t>，这些位置的概率就会接近</a:t>
            </a:r>
            <a:r>
              <a:rPr lang="en-US" altLang="zh-CN" dirty="0"/>
              <a:t>0</a:t>
            </a:r>
            <a:r>
              <a:rPr lang="zh-CN" altLang="en-US" dirty="0"/>
              <a:t>。</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47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、和</a:t>
            </a:r>
            <a:r>
              <a:rPr lang="en-US" altLang="zh-CN" dirty="0" err="1"/>
              <a:t>encodeer</a:t>
            </a:r>
            <a:r>
              <a:rPr lang="zh-CN" altLang="en-US" dirty="0"/>
              <a:t>中的工作原理相同，但是</a:t>
            </a:r>
            <a:r>
              <a:rPr lang="en-US" altLang="zh-CN" dirty="0"/>
              <a:t>decoder</a:t>
            </a:r>
            <a:r>
              <a:rPr lang="zh-CN" altLang="en-US" dirty="0"/>
              <a:t>中的</a:t>
            </a:r>
            <a:r>
              <a:rPr lang="en-US" altLang="zh-CN" dirty="0"/>
              <a:t>multi-head</a:t>
            </a:r>
            <a:r>
              <a:rPr lang="zh-CN" altLang="en-US" dirty="0"/>
              <a:t>的</a:t>
            </a:r>
            <a:r>
              <a:rPr lang="en-US" altLang="zh-CN" dirty="0"/>
              <a:t>QKV</a:t>
            </a:r>
            <a:r>
              <a:rPr lang="zh-CN" altLang="en-US" dirty="0"/>
              <a:t>来源和</a:t>
            </a:r>
            <a:r>
              <a:rPr lang="en-US" altLang="zh-CN" dirty="0"/>
              <a:t>encoder</a:t>
            </a:r>
            <a:r>
              <a:rPr lang="zh-CN" altLang="en-US" dirty="0"/>
              <a:t>中的有所区别，</a:t>
            </a:r>
            <a:r>
              <a:rPr lang="en-US" altLang="zh-CN" dirty="0"/>
              <a:t>decoder</a:t>
            </a:r>
            <a:r>
              <a:rPr lang="zh-CN" altLang="en-US" dirty="0"/>
              <a:t>中的</a:t>
            </a:r>
            <a:r>
              <a:rPr lang="en-US" altLang="zh-CN" dirty="0"/>
              <a:t>Q</a:t>
            </a:r>
            <a:r>
              <a:rPr lang="zh-CN" altLang="en-US" dirty="0"/>
              <a:t>来源于上一层</a:t>
            </a:r>
            <a:r>
              <a:rPr lang="en-US" altLang="zh-CN" dirty="0"/>
              <a:t>decoder</a:t>
            </a:r>
            <a:r>
              <a:rPr lang="zh-CN" altLang="en-US" dirty="0"/>
              <a:t>，</a:t>
            </a:r>
            <a:r>
              <a:rPr lang="en-US" altLang="zh-CN" dirty="0"/>
              <a:t>KV</a:t>
            </a:r>
            <a:r>
              <a:rPr lang="zh-CN" altLang="en-US" dirty="0"/>
              <a:t>来自于</a:t>
            </a:r>
            <a:r>
              <a:rPr lang="en-US" altLang="zh-CN" dirty="0"/>
              <a:t>encoder</a:t>
            </a:r>
            <a:r>
              <a:rPr lang="zh-CN" altLang="en-US" dirty="0"/>
              <a:t>的最终输出，即计算目标语言的源语言之间注意力的分。</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48</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、在最后的</a:t>
            </a:r>
            <a:r>
              <a:rPr lang="en-US" altLang="zh-CN" dirty="0"/>
              <a:t>decoder</a:t>
            </a:r>
            <a:r>
              <a:rPr lang="zh-CN" altLang="en-US" dirty="0"/>
              <a:t>输出后，我们得到的是几个向量，我们要怎么将向量转化成目标语言的单词，要经过</a:t>
            </a:r>
            <a:r>
              <a:rPr lang="en-US" altLang="zh-CN" dirty="0"/>
              <a:t>linear</a:t>
            </a:r>
            <a:r>
              <a:rPr lang="zh-CN" altLang="en-US" dirty="0"/>
              <a:t>和</a:t>
            </a:r>
            <a:r>
              <a:rPr lang="en-US" altLang="zh-CN" dirty="0" err="1"/>
              <a:t>softmax</a:t>
            </a:r>
            <a:r>
              <a:rPr lang="zh-CN" altLang="en-US" dirty="0"/>
              <a:t>。</a:t>
            </a:r>
            <a:endParaRPr lang="en-US" altLang="zh-CN" dirty="0"/>
          </a:p>
          <a:p>
            <a:r>
              <a:rPr lang="en-US" altLang="zh-CN" dirty="0"/>
              <a:t>2</a:t>
            </a:r>
            <a:r>
              <a:rPr lang="zh-CN" altLang="en-US" dirty="0"/>
              <a:t>、</a:t>
            </a:r>
            <a:r>
              <a:rPr lang="en-US" altLang="zh-CN" dirty="0"/>
              <a:t>linear</a:t>
            </a:r>
            <a:r>
              <a:rPr lang="zh-CN" altLang="en-US" dirty="0"/>
              <a:t>是一个全连接神经网络，把</a:t>
            </a:r>
            <a:r>
              <a:rPr lang="en-US" altLang="zh-CN" dirty="0"/>
              <a:t>decoder</a:t>
            </a:r>
            <a:r>
              <a:rPr lang="zh-CN" altLang="en-US" dirty="0"/>
              <a:t>输出的向量（假设</a:t>
            </a:r>
            <a:r>
              <a:rPr lang="en-US" altLang="zh-CN" dirty="0"/>
              <a:t>512</a:t>
            </a:r>
            <a:r>
              <a:rPr lang="zh-CN" altLang="en-US" dirty="0"/>
              <a:t>维），进行升维，如果系统学习了</a:t>
            </a:r>
            <a:r>
              <a:rPr lang="en-US" altLang="zh-CN" dirty="0"/>
              <a:t>10000</a:t>
            </a:r>
            <a:r>
              <a:rPr lang="zh-CN" altLang="en-US" dirty="0"/>
              <a:t>个单词就是</a:t>
            </a:r>
            <a:r>
              <a:rPr lang="en-US" altLang="zh-CN" dirty="0"/>
              <a:t>10000</a:t>
            </a:r>
            <a:r>
              <a:rPr lang="zh-CN" altLang="en-US" dirty="0"/>
              <a:t>维。其中每一维的数都是这</a:t>
            </a:r>
            <a:r>
              <a:rPr lang="en-US" altLang="zh-CN" dirty="0"/>
              <a:t>10000</a:t>
            </a:r>
            <a:r>
              <a:rPr lang="zh-CN" altLang="en-US" dirty="0"/>
              <a:t>个词所对应的得分。</a:t>
            </a:r>
            <a:endParaRPr lang="en-US" altLang="zh-CN" dirty="0"/>
          </a:p>
          <a:p>
            <a:r>
              <a:rPr lang="en-US" altLang="zh-CN" dirty="0"/>
              <a:t>3</a:t>
            </a:r>
            <a:r>
              <a:rPr lang="zh-CN" altLang="en-US" dirty="0"/>
              <a:t>、</a:t>
            </a:r>
            <a:r>
              <a:rPr lang="en-US" altLang="zh-CN" dirty="0"/>
              <a:t>decoder</a:t>
            </a:r>
            <a:r>
              <a:rPr lang="zh-CN" altLang="en-US" dirty="0"/>
              <a:t>输出矩阵经过</a:t>
            </a:r>
            <a:r>
              <a:rPr lang="en-US" altLang="zh-CN" dirty="0"/>
              <a:t>linear</a:t>
            </a:r>
            <a:r>
              <a:rPr lang="zh-CN" altLang="en-US" dirty="0"/>
              <a:t>后会映射到一个词库中，然后经过</a:t>
            </a:r>
            <a:r>
              <a:rPr lang="en-US" altLang="zh-CN" dirty="0" err="1"/>
              <a:t>softmax</a:t>
            </a:r>
            <a:r>
              <a:rPr lang="zh-CN" altLang="en-US" dirty="0"/>
              <a:t>选出词库中概率最大的值。</a:t>
            </a:r>
            <a:endParaRPr lang="en-US" altLang="zh-CN" dirty="0"/>
          </a:p>
          <a:p>
            <a:r>
              <a:rPr lang="en-US" altLang="zh-CN" dirty="0"/>
              <a:t>4</a:t>
            </a:r>
            <a:r>
              <a:rPr lang="zh-CN" altLang="en-US" dirty="0"/>
              <a:t>、</a:t>
            </a:r>
            <a:r>
              <a:rPr lang="en-US" altLang="zh-CN" sz="1200" dirty="0">
                <a:latin typeface="Times New Roman" panose="02020603050405020304" charset="0"/>
                <a:cs typeface="Times New Roman" panose="02020603050405020304" charset="0"/>
              </a:rPr>
              <a:t>The</a:t>
            </a:r>
            <a:r>
              <a:rPr lang="zh-CN" altLang="en-US" sz="1200" dirty="0">
                <a:latin typeface="Times New Roman" panose="02020603050405020304" charset="0"/>
                <a:cs typeface="Times New Roman" panose="02020603050405020304" charset="0"/>
              </a:rPr>
              <a:t> </a:t>
            </a:r>
            <a:r>
              <a:rPr lang="en-US" altLang="zh-CN" sz="1200" dirty="0">
                <a:latin typeface="Times New Roman" panose="02020603050405020304" charset="0"/>
                <a:cs typeface="Times New Roman" panose="02020603050405020304" charset="0"/>
              </a:rPr>
              <a:t>linear</a:t>
            </a:r>
            <a:r>
              <a:rPr lang="zh-CN" altLang="en-US" sz="1200" dirty="0">
                <a:latin typeface="Times New Roman" panose="02020603050405020304" charset="0"/>
                <a:cs typeface="Times New Roman" panose="02020603050405020304" charset="0"/>
              </a:rPr>
              <a:t> </a:t>
            </a:r>
            <a:r>
              <a:rPr lang="en-US" altLang="zh-CN" sz="1200" dirty="0">
                <a:latin typeface="Times New Roman" panose="02020603050405020304" charset="0"/>
                <a:cs typeface="Times New Roman" panose="02020603050405020304" charset="0"/>
              </a:rPr>
              <a:t>layer is a fully-connected neural network. It makes the vector map to a higher dimensional vector(If this model learn 10000 words, this vector will be a 10000 dimension vector). Each dimension of this vector is a score of each word.</a:t>
            </a:r>
            <a:endParaRPr lang="zh-CN" altLang="en-US"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49</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err="1"/>
              <a:t>softmax</a:t>
            </a:r>
            <a:r>
              <a:rPr lang="zh-CN" altLang="en-US" dirty="0"/>
              <a:t>函数可以将得到的值映射到（</a:t>
            </a:r>
            <a:r>
              <a:rPr lang="en-US" altLang="zh-CN" dirty="0"/>
              <a:t>0</a:t>
            </a:r>
            <a:r>
              <a:rPr lang="zh-CN" altLang="en-US" dirty="0"/>
              <a:t>，</a:t>
            </a:r>
            <a:r>
              <a:rPr lang="en-US" altLang="zh-CN" dirty="0"/>
              <a:t>1</a:t>
            </a:r>
            <a:r>
              <a:rPr lang="zh-CN" altLang="en-US" dirty="0"/>
              <a:t>）。</a:t>
            </a:r>
            <a:endParaRPr lang="en-US" altLang="zh-CN" dirty="0"/>
          </a:p>
          <a:p>
            <a:r>
              <a:rPr lang="en-US" altLang="zh-CN" dirty="0"/>
              <a:t>2</a:t>
            </a:r>
            <a:r>
              <a:rPr lang="zh-CN" altLang="en-US" dirty="0"/>
              <a:t>、把</a:t>
            </a:r>
            <a:r>
              <a:rPr lang="en-US" altLang="zh-CN" dirty="0"/>
              <a:t>linear</a:t>
            </a:r>
            <a:r>
              <a:rPr lang="zh-CN" altLang="en-US" dirty="0"/>
              <a:t>中的得到的分数输入</a:t>
            </a:r>
            <a:r>
              <a:rPr lang="en-US" altLang="zh-CN" dirty="0"/>
              <a:t>linear</a:t>
            </a:r>
            <a:r>
              <a:rPr lang="zh-CN" altLang="en-US" dirty="0"/>
              <a:t>，转化成概率，即下一个词是这</a:t>
            </a:r>
            <a:r>
              <a:rPr lang="en-US" altLang="zh-CN" dirty="0"/>
              <a:t>10000</a:t>
            </a:r>
            <a:r>
              <a:rPr lang="zh-CN" altLang="en-US" dirty="0"/>
              <a:t>个词中哪一个的概率。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F3E30AB-8515-4AEA-B788-15F4FB3457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Transformer</a:t>
            </a:r>
            <a:r>
              <a:rPr lang="zh-CN" altLang="en-US" dirty="0"/>
              <a:t>动态演示：法语</a:t>
            </a:r>
            <a:r>
              <a:rPr lang="en-US" altLang="zh-CN" dirty="0"/>
              <a:t>--&gt;</a:t>
            </a:r>
            <a:r>
              <a:rPr lang="zh-CN" altLang="en-US" dirty="0"/>
              <a:t>英语。</a:t>
            </a:r>
            <a:endParaRPr lang="en-US" altLang="zh-CN" dirty="0"/>
          </a:p>
          <a:p>
            <a:r>
              <a:rPr lang="zh-CN" altLang="en-US" dirty="0"/>
              <a:t>首先输入一句话“ </a:t>
            </a:r>
            <a:r>
              <a:rPr lang="fr-FR" altLang="zh-CN" dirty="0"/>
              <a:t>je suis étudiant </a:t>
            </a:r>
            <a:r>
              <a:rPr lang="zh-CN" altLang="en-US" dirty="0"/>
              <a:t>”，然后将这三个单词转化为向量，并与其</a:t>
            </a:r>
            <a:r>
              <a:rPr lang="en-US" altLang="zh-CN" dirty="0"/>
              <a:t>positional encoding</a:t>
            </a:r>
            <a:r>
              <a:rPr lang="zh-CN" altLang="en-US" dirty="0"/>
              <a:t>相加，得到</a:t>
            </a:r>
            <a:r>
              <a:rPr lang="en-US" altLang="zh-CN" dirty="0"/>
              <a:t>embedding with time signal</a:t>
            </a:r>
            <a:r>
              <a:rPr lang="zh-CN" altLang="en-US" dirty="0"/>
              <a:t>作为</a:t>
            </a:r>
            <a:r>
              <a:rPr lang="en-US" altLang="zh-CN" dirty="0"/>
              <a:t>encoder</a:t>
            </a:r>
            <a:r>
              <a:rPr lang="zh-CN" altLang="en-US" dirty="0"/>
              <a:t>的输入。</a:t>
            </a:r>
            <a:endParaRPr lang="en-US" altLang="zh-CN" dirty="0"/>
          </a:p>
          <a:p>
            <a:r>
              <a:rPr lang="zh-CN" altLang="en-US" dirty="0"/>
              <a:t>每个</a:t>
            </a:r>
            <a:r>
              <a:rPr lang="en-US" altLang="zh-CN" dirty="0"/>
              <a:t>encoder</a:t>
            </a:r>
            <a:r>
              <a:rPr lang="zh-CN" altLang="en-US" dirty="0"/>
              <a:t>包含两个子层</a:t>
            </a:r>
            <a:r>
              <a:rPr lang="en-US" altLang="zh-CN" dirty="0"/>
              <a:t>—multi-head attention</a:t>
            </a:r>
            <a:r>
              <a:rPr lang="zh-CN" altLang="en-US" dirty="0"/>
              <a:t>、</a:t>
            </a:r>
            <a:r>
              <a:rPr lang="en-US" altLang="zh-CN" dirty="0"/>
              <a:t>feed forward network</a:t>
            </a:r>
            <a:r>
              <a:rPr lang="zh-CN" altLang="en-US" dirty="0"/>
              <a:t>。</a:t>
            </a:r>
            <a:endParaRPr lang="en-US" altLang="zh-CN" dirty="0"/>
          </a:p>
          <a:p>
            <a:r>
              <a:rPr lang="zh-CN" altLang="en-US" dirty="0"/>
              <a:t>经过两次</a:t>
            </a:r>
            <a:r>
              <a:rPr lang="en-US" altLang="zh-CN" dirty="0"/>
              <a:t>encoder</a:t>
            </a:r>
            <a:r>
              <a:rPr lang="zh-CN" altLang="en-US" dirty="0"/>
              <a:t>之后，得到信息矩阵</a:t>
            </a:r>
            <a:r>
              <a:rPr lang="en-US" altLang="zh-CN" dirty="0"/>
              <a:t>Z</a:t>
            </a:r>
            <a:r>
              <a:rPr lang="zh-CN" altLang="en-US" dirty="0"/>
              <a:t>。</a:t>
            </a:r>
            <a:r>
              <a:rPr lang="en-US" altLang="zh-CN" dirty="0"/>
              <a:t>Z</a:t>
            </a:r>
            <a:r>
              <a:rPr lang="zh-CN" altLang="en-US" dirty="0"/>
              <a:t>乘以</a:t>
            </a:r>
            <a:r>
              <a:rPr lang="en-US" altLang="zh-CN" dirty="0"/>
              <a:t>WK</a:t>
            </a:r>
            <a:r>
              <a:rPr lang="zh-CN" altLang="en-US" dirty="0"/>
              <a:t>、</a:t>
            </a:r>
            <a:r>
              <a:rPr lang="en-US" altLang="zh-CN" dirty="0"/>
              <a:t>WQ</a:t>
            </a:r>
            <a:r>
              <a:rPr lang="zh-CN" altLang="en-US" dirty="0"/>
              <a:t>后得到</a:t>
            </a:r>
            <a:r>
              <a:rPr lang="en-US" altLang="zh-CN" dirty="0"/>
              <a:t>decoder</a:t>
            </a:r>
            <a:r>
              <a:rPr lang="zh-CN" altLang="en-US" dirty="0"/>
              <a:t>的两个输入</a:t>
            </a:r>
            <a:r>
              <a:rPr lang="en-US" altLang="zh-CN" dirty="0"/>
              <a:t>K</a:t>
            </a:r>
            <a:r>
              <a:rPr lang="zh-CN" altLang="en-US" dirty="0"/>
              <a:t>、</a:t>
            </a:r>
            <a:r>
              <a:rPr lang="en-US" altLang="zh-CN" dirty="0"/>
              <a:t>V</a:t>
            </a:r>
            <a:r>
              <a:rPr lang="zh-CN" altLang="en-US" dirty="0"/>
              <a:t>。另一个输入</a:t>
            </a:r>
            <a:r>
              <a:rPr lang="en-US" altLang="zh-CN" dirty="0"/>
              <a:t>Q</a:t>
            </a:r>
            <a:r>
              <a:rPr lang="zh-CN" altLang="en-US" dirty="0"/>
              <a:t>由</a:t>
            </a:r>
            <a:r>
              <a:rPr lang="en-US" altLang="zh-CN" dirty="0"/>
              <a:t>decoder</a:t>
            </a:r>
            <a:r>
              <a:rPr lang="zh-CN" altLang="en-US" dirty="0"/>
              <a:t>的</a:t>
            </a:r>
            <a:r>
              <a:rPr lang="en-US" altLang="zh-CN" dirty="0"/>
              <a:t>masked multi-head attention</a:t>
            </a:r>
            <a:r>
              <a:rPr lang="zh-CN" altLang="en-US" dirty="0"/>
              <a:t>获得。</a:t>
            </a:r>
            <a:endParaRPr lang="en-US" altLang="zh-CN" dirty="0"/>
          </a:p>
          <a:p>
            <a:r>
              <a:rPr lang="zh-CN" altLang="en-US" dirty="0"/>
              <a:t>此处需要注意的是，</a:t>
            </a:r>
            <a:r>
              <a:rPr lang="en-US" altLang="zh-CN" dirty="0"/>
              <a:t>masked multi-head attention</a:t>
            </a:r>
            <a:r>
              <a:rPr lang="zh-CN" altLang="en-US" dirty="0"/>
              <a:t>的输入与</a:t>
            </a:r>
            <a:r>
              <a:rPr lang="en-US" altLang="zh-CN" dirty="0"/>
              <a:t>decoder</a:t>
            </a:r>
            <a:r>
              <a:rPr lang="zh-CN" altLang="en-US" dirty="0"/>
              <a:t>的</a:t>
            </a:r>
            <a:r>
              <a:rPr lang="en-US" altLang="zh-CN" dirty="0"/>
              <a:t>multi-head attention</a:t>
            </a:r>
            <a:r>
              <a:rPr lang="zh-CN" altLang="en-US" dirty="0"/>
              <a:t>有所不同，其为 </a:t>
            </a:r>
            <a:r>
              <a:rPr lang="en-US" altLang="zh-CN" dirty="0"/>
              <a:t>“ &lt;begin&gt; </a:t>
            </a:r>
            <a:r>
              <a:rPr lang="fr-FR" altLang="zh-CN" dirty="0"/>
              <a:t>je suis étudiant </a:t>
            </a:r>
            <a:r>
              <a:rPr lang="zh-CN" altLang="en-US" dirty="0"/>
              <a:t>”</a:t>
            </a:r>
            <a:endParaRPr lang="en-US" altLang="zh-CN"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51</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第一次</a:t>
            </a:r>
            <a:r>
              <a:rPr lang="en-US" altLang="zh-CN" dirty="0"/>
              <a:t>decoder</a:t>
            </a:r>
            <a:r>
              <a:rPr lang="zh-CN" altLang="en-US" dirty="0"/>
              <a:t>结束后，会得到‘</a:t>
            </a:r>
            <a:r>
              <a:rPr lang="fr-FR" altLang="zh-CN" dirty="0"/>
              <a:t>Je</a:t>
            </a:r>
            <a:r>
              <a:rPr lang="zh-CN" altLang="en-US" dirty="0"/>
              <a:t>’的翻译结果‘</a:t>
            </a:r>
            <a:r>
              <a:rPr lang="en-US" altLang="zh-CN" dirty="0"/>
              <a:t>I</a:t>
            </a:r>
            <a:r>
              <a:rPr lang="zh-CN" altLang="en-US" dirty="0"/>
              <a:t>’，此时，</a:t>
            </a:r>
            <a:r>
              <a:rPr lang="en-US" altLang="zh-CN" dirty="0"/>
              <a:t>decoder</a:t>
            </a:r>
            <a:r>
              <a:rPr lang="zh-CN" altLang="en-US" dirty="0"/>
              <a:t>的输入变为</a:t>
            </a:r>
            <a:r>
              <a:rPr lang="en-US" altLang="zh-CN" dirty="0"/>
              <a:t>’ &lt;begin&gt; I ’</a:t>
            </a:r>
            <a:r>
              <a:rPr lang="zh-CN" altLang="en-US" dirty="0"/>
              <a:t>，然后继续执行</a:t>
            </a:r>
            <a:r>
              <a:rPr lang="en-US" altLang="zh-CN" dirty="0"/>
              <a:t>decoder</a:t>
            </a:r>
            <a:r>
              <a:rPr lang="zh-CN" altLang="en-US" dirty="0"/>
              <a:t>操作，依次类推，最后得到翻译结果‘ </a:t>
            </a:r>
            <a:r>
              <a:rPr lang="en-US" altLang="zh-CN" dirty="0"/>
              <a:t>I am a student</a:t>
            </a:r>
            <a:r>
              <a:rPr lang="zh-CN" altLang="en-US" dirty="0"/>
              <a:t>’。</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52</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第一次</a:t>
            </a:r>
            <a:r>
              <a:rPr lang="en-US" altLang="zh-CN" dirty="0"/>
              <a:t>decoder</a:t>
            </a:r>
            <a:r>
              <a:rPr lang="zh-CN" altLang="en-US" dirty="0"/>
              <a:t>结束后，会得到‘</a:t>
            </a:r>
            <a:r>
              <a:rPr lang="fr-FR" altLang="zh-CN" dirty="0"/>
              <a:t>Je</a:t>
            </a:r>
            <a:r>
              <a:rPr lang="zh-CN" altLang="en-US" dirty="0"/>
              <a:t>’的翻译结果‘</a:t>
            </a:r>
            <a:r>
              <a:rPr lang="en-US" altLang="zh-CN" dirty="0"/>
              <a:t>I</a:t>
            </a:r>
            <a:r>
              <a:rPr lang="zh-CN" altLang="en-US" dirty="0"/>
              <a:t>’，此时，</a:t>
            </a:r>
            <a:r>
              <a:rPr lang="en-US" altLang="zh-CN" dirty="0"/>
              <a:t>decoder</a:t>
            </a:r>
            <a:r>
              <a:rPr lang="zh-CN" altLang="en-US" dirty="0"/>
              <a:t>的输入变为</a:t>
            </a:r>
            <a:r>
              <a:rPr lang="en-US" altLang="zh-CN" dirty="0"/>
              <a:t>’ &lt;begin&gt; I ’</a:t>
            </a:r>
            <a:r>
              <a:rPr lang="zh-CN" altLang="en-US" dirty="0"/>
              <a:t>，然后继续执行</a:t>
            </a:r>
            <a:r>
              <a:rPr lang="en-US" altLang="zh-CN" dirty="0"/>
              <a:t>decoder</a:t>
            </a:r>
            <a:r>
              <a:rPr lang="zh-CN" altLang="en-US" dirty="0"/>
              <a:t>操作，依次类推，最后得到翻译结果‘ </a:t>
            </a:r>
            <a:r>
              <a:rPr lang="en-US" altLang="zh-CN" dirty="0"/>
              <a:t>I am a student</a:t>
            </a:r>
            <a:r>
              <a:rPr lang="zh-CN" altLang="en-US" dirty="0"/>
              <a:t>’。</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53</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第一次</a:t>
            </a:r>
            <a:r>
              <a:rPr lang="en-US" altLang="zh-CN" dirty="0"/>
              <a:t>decoder</a:t>
            </a:r>
            <a:r>
              <a:rPr lang="zh-CN" altLang="en-US" dirty="0"/>
              <a:t>结束后，会得到‘</a:t>
            </a:r>
            <a:r>
              <a:rPr lang="fr-FR" altLang="zh-CN" dirty="0"/>
              <a:t>Je</a:t>
            </a:r>
            <a:r>
              <a:rPr lang="zh-CN" altLang="en-US" dirty="0"/>
              <a:t>’的翻译结果‘</a:t>
            </a:r>
            <a:r>
              <a:rPr lang="en-US" altLang="zh-CN" dirty="0"/>
              <a:t>I</a:t>
            </a:r>
            <a:r>
              <a:rPr lang="zh-CN" altLang="en-US" dirty="0"/>
              <a:t>’，此时，</a:t>
            </a:r>
            <a:r>
              <a:rPr lang="en-US" altLang="zh-CN" dirty="0"/>
              <a:t>decoder</a:t>
            </a:r>
            <a:r>
              <a:rPr lang="zh-CN" altLang="en-US" dirty="0"/>
              <a:t>的输入变为</a:t>
            </a:r>
            <a:r>
              <a:rPr lang="en-US" altLang="zh-CN" dirty="0"/>
              <a:t>’ &lt;begin&gt; I ’</a:t>
            </a:r>
            <a:r>
              <a:rPr lang="zh-CN" altLang="en-US" dirty="0"/>
              <a:t>，然后继续执行</a:t>
            </a:r>
            <a:r>
              <a:rPr lang="en-US" altLang="zh-CN" dirty="0"/>
              <a:t>decoder</a:t>
            </a:r>
            <a:r>
              <a:rPr lang="zh-CN" altLang="en-US" dirty="0"/>
              <a:t>操作，依次类推，最后得到翻译结果‘ </a:t>
            </a:r>
            <a:r>
              <a:rPr lang="en-US" altLang="zh-CN" dirty="0"/>
              <a:t>I am a student</a:t>
            </a:r>
            <a:r>
              <a:rPr lang="zh-CN" altLang="en-US" dirty="0"/>
              <a:t>’。</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54</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第一次</a:t>
            </a:r>
            <a:r>
              <a:rPr lang="en-US" altLang="zh-CN" dirty="0"/>
              <a:t>decoder</a:t>
            </a:r>
            <a:r>
              <a:rPr lang="zh-CN" altLang="en-US" dirty="0"/>
              <a:t>结束后，会得到‘</a:t>
            </a:r>
            <a:r>
              <a:rPr lang="fr-FR" altLang="zh-CN" dirty="0"/>
              <a:t>Je</a:t>
            </a:r>
            <a:r>
              <a:rPr lang="zh-CN" altLang="en-US" dirty="0"/>
              <a:t>’的翻译结果‘</a:t>
            </a:r>
            <a:r>
              <a:rPr lang="en-US" altLang="zh-CN" dirty="0"/>
              <a:t>I</a:t>
            </a:r>
            <a:r>
              <a:rPr lang="zh-CN" altLang="en-US" dirty="0"/>
              <a:t>’，此时，</a:t>
            </a:r>
            <a:r>
              <a:rPr lang="en-US" altLang="zh-CN" dirty="0"/>
              <a:t>decoder</a:t>
            </a:r>
            <a:r>
              <a:rPr lang="zh-CN" altLang="en-US" dirty="0"/>
              <a:t>的输入变为</a:t>
            </a:r>
            <a:r>
              <a:rPr lang="en-US" altLang="zh-CN" dirty="0"/>
              <a:t>’ &lt;begin&gt; I ’</a:t>
            </a:r>
            <a:r>
              <a:rPr lang="zh-CN" altLang="en-US" dirty="0"/>
              <a:t>，然后继续执行</a:t>
            </a:r>
            <a:r>
              <a:rPr lang="en-US" altLang="zh-CN" dirty="0"/>
              <a:t>decoder</a:t>
            </a:r>
            <a:r>
              <a:rPr lang="zh-CN" altLang="en-US" dirty="0"/>
              <a:t>操作，依次类推，最后得到翻译结果‘ </a:t>
            </a:r>
            <a:r>
              <a:rPr lang="en-US" altLang="zh-CN" dirty="0"/>
              <a:t>I am a student</a:t>
            </a:r>
            <a:r>
              <a:rPr lang="zh-CN" altLang="en-US" dirty="0"/>
              <a:t>’。</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55</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605B703-0705-474F-B4DA-7810DC63EE67}" type="slidenum">
              <a:rPr lang="zh-CN" altLang="en-US" smtClean="0"/>
              <a:t>56</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3BB87-79BA-453F-B893-45C560A497EB}" type="slidenum">
              <a:rPr lang="zh-CN" altLang="en-US" smtClean="0"/>
              <a:t>57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首先我们利用RNN结构得到encoder中的hidden state [公式]</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3BB87-79BA-453F-B893-45C560A497EB}" type="slidenum">
              <a:rPr lang="zh-CN" altLang="en-US" smtClean="0"/>
              <a:t>58</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Bert</a:t>
            </a:r>
            <a:r>
              <a:rPr lang="zh-CN" altLang="en-US" dirty="0"/>
              <a:t>输入为两个句子时，开头使用</a:t>
            </a:r>
            <a:r>
              <a:rPr lang="en-US" altLang="zh-CN" dirty="0" err="1"/>
              <a:t>cls</a:t>
            </a:r>
            <a:r>
              <a:rPr lang="zh-CN" altLang="en-US" dirty="0"/>
              <a:t>，中间用</a:t>
            </a:r>
            <a:r>
              <a:rPr lang="en-US" altLang="zh-CN" dirty="0" err="1"/>
              <a:t>sep</a:t>
            </a:r>
            <a:r>
              <a:rPr lang="zh-CN" altLang="en-US" dirty="0"/>
              <a:t>作为分隔符，最后使用</a:t>
            </a:r>
            <a:r>
              <a:rPr lang="en-US" altLang="zh-CN" dirty="0" err="1"/>
              <a:t>sep</a:t>
            </a:r>
            <a:r>
              <a:rPr lang="zh-CN" altLang="en-US" dirty="0"/>
              <a:t>作为结束。</a:t>
            </a:r>
          </a:p>
        </p:txBody>
      </p:sp>
      <p:sp>
        <p:nvSpPr>
          <p:cNvPr id="4" name="灯片编号占位符 3"/>
          <p:cNvSpPr>
            <a:spLocks noGrp="1"/>
          </p:cNvSpPr>
          <p:nvPr>
            <p:ph type="sldNum" sz="quarter" idx="10"/>
          </p:nvPr>
        </p:nvSpPr>
        <p:spPr/>
        <p:txBody>
          <a:bodyPr/>
          <a:lstStyle/>
          <a:p>
            <a:fld id="{2773BB87-79BA-453F-B893-45C560A497EB}" type="slidenum">
              <a:rPr lang="zh-CN" altLang="en-US" smtClean="0"/>
              <a:t>59</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Life would be too smooth if it had no rubs in it. </a:t>
            </a:r>
            <a:r>
              <a:rPr lang="zh-CN" altLang="en-US" dirty="0"/>
              <a:t>生活若无波折险阻</a:t>
            </a:r>
            <a:r>
              <a:rPr lang="en-US" altLang="zh-CN" dirty="0"/>
              <a:t>,</a:t>
            </a:r>
            <a:r>
              <a:rPr lang="zh-CN" altLang="en-US" dirty="0"/>
              <a:t>就会过于平淡无奇。</a:t>
            </a:r>
          </a:p>
          <a:p>
            <a:endParaRPr lang="zh-CN" altLang="en-US" dirty="0"/>
          </a:p>
        </p:txBody>
      </p:sp>
      <p:sp>
        <p:nvSpPr>
          <p:cNvPr id="4" name="灯片编号占位符 3"/>
          <p:cNvSpPr>
            <a:spLocks noGrp="1"/>
          </p:cNvSpPr>
          <p:nvPr>
            <p:ph type="sldNum" sz="quarter" idx="10"/>
          </p:nvPr>
        </p:nvSpPr>
        <p:spPr/>
        <p:txBody>
          <a:bodyPr/>
          <a:lstStyle/>
          <a:p>
            <a:fld id="{2773BB87-79BA-453F-B893-45C560A497EB}" type="slidenum">
              <a:rPr lang="zh-CN" altLang="en-US" smtClean="0"/>
              <a:t>60</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3BB87-79BA-453F-B893-45C560A497EB}" type="slidenum">
              <a:rPr lang="zh-CN" altLang="en-US" smtClean="0"/>
              <a:t>61</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在实际预训练过程中，我们从文本语料库中随机选择</a:t>
            </a:r>
            <a:r>
              <a:rPr lang="en-US" altLang="zh-CN" dirty="0"/>
              <a:t>50%</a:t>
            </a:r>
            <a:r>
              <a:rPr lang="zh-CN" altLang="en-US" dirty="0"/>
              <a:t>正确语句对和</a:t>
            </a:r>
            <a:r>
              <a:rPr lang="en-US" altLang="zh-CN" dirty="0"/>
              <a:t>50%</a:t>
            </a:r>
            <a:r>
              <a:rPr lang="zh-CN" altLang="en-US" dirty="0"/>
              <a:t>错误语句对进行训练，</a:t>
            </a:r>
            <a:endParaRPr lang="en-US" altLang="zh-CN" dirty="0"/>
          </a:p>
          <a:p>
            <a:r>
              <a:rPr lang="zh-CN" altLang="en-US" dirty="0"/>
              <a:t>与</a:t>
            </a:r>
            <a:r>
              <a:rPr lang="en-US" altLang="zh-CN" dirty="0"/>
              <a:t>Masked LM</a:t>
            </a:r>
            <a:r>
              <a:rPr lang="zh-CN" altLang="en-US" dirty="0"/>
              <a:t>任务相结合，让模型能够更准确地刻画语句乃至篇章层面的语义信息。</a:t>
            </a:r>
          </a:p>
        </p:txBody>
      </p:sp>
      <p:sp>
        <p:nvSpPr>
          <p:cNvPr id="4" name="灯片编号占位符 3"/>
          <p:cNvSpPr>
            <a:spLocks noGrp="1"/>
          </p:cNvSpPr>
          <p:nvPr>
            <p:ph type="sldNum" sz="quarter" idx="10"/>
          </p:nvPr>
        </p:nvSpPr>
        <p:spPr/>
        <p:txBody>
          <a:bodyPr/>
          <a:lstStyle/>
          <a:p>
            <a:fld id="{2773BB87-79BA-453F-B893-45C560A497EB}" type="slidenum">
              <a:rPr lang="zh-CN" altLang="en-US" smtClean="0"/>
              <a:t>62</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3BB87-79BA-453F-B893-45C560A497EB}" type="slidenum">
              <a:rPr lang="zh-CN" altLang="en-US" smtClean="0"/>
              <a:t>63</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3BB87-79BA-453F-B893-45C560A497EB}" type="slidenum">
              <a:rPr lang="zh-CN" altLang="en-US" smtClean="0"/>
              <a:t>64</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GPT</a:t>
            </a:r>
            <a:r>
              <a:rPr lang="zh-CN" altLang="en-US" dirty="0"/>
              <a:t>和</a:t>
            </a:r>
            <a:r>
              <a:rPr lang="en-US" altLang="zh-CN" dirty="0"/>
              <a:t>GPT-2</a:t>
            </a:r>
            <a:r>
              <a:rPr lang="zh-CN" altLang="en-US" dirty="0"/>
              <a:t>都是单向语言模型，单向即对一个词的预测只能基于这个词之前的词，这点和</a:t>
            </a:r>
            <a:r>
              <a:rPr lang="en-US" altLang="zh-CN" dirty="0"/>
              <a:t>transformer</a:t>
            </a:r>
            <a:r>
              <a:rPr lang="zh-CN" altLang="en-US" dirty="0"/>
              <a:t>中的</a:t>
            </a:r>
            <a:r>
              <a:rPr lang="en-US" altLang="zh-CN" dirty="0"/>
              <a:t>decoder</a:t>
            </a:r>
            <a:r>
              <a:rPr lang="zh-CN" altLang="en-US" dirty="0"/>
              <a:t>相似，事实上也是如此，</a:t>
            </a:r>
            <a:r>
              <a:rPr lang="en-US" altLang="zh-CN" dirty="0"/>
              <a:t>GPT</a:t>
            </a:r>
            <a:r>
              <a:rPr lang="zh-CN" altLang="en-US" dirty="0"/>
              <a:t>使用多个</a:t>
            </a:r>
            <a:r>
              <a:rPr lang="en-US" altLang="zh-CN" dirty="0"/>
              <a:t>transformer</a:t>
            </a:r>
            <a:r>
              <a:rPr lang="zh-CN" altLang="en-US" dirty="0"/>
              <a:t>的</a:t>
            </a:r>
            <a:r>
              <a:rPr lang="en-US" altLang="zh-CN" dirty="0"/>
              <a:t>decoder</a:t>
            </a:r>
            <a:r>
              <a:rPr lang="zh-CN" altLang="en-US" dirty="0"/>
              <a:t>叠加而成，而</a:t>
            </a:r>
            <a:r>
              <a:rPr lang="en-US" altLang="zh-CN" dirty="0"/>
              <a:t>decoder</a:t>
            </a:r>
            <a:r>
              <a:rPr lang="zh-CN" altLang="en-US" dirty="0"/>
              <a:t>中的</a:t>
            </a:r>
            <a:r>
              <a:rPr lang="en-US" altLang="zh-CN" dirty="0"/>
              <a:t>encoder-decoder attention</a:t>
            </a:r>
            <a:r>
              <a:rPr lang="zh-CN" altLang="en-US" dirty="0"/>
              <a:t>层因为没有</a:t>
            </a:r>
            <a:r>
              <a:rPr lang="en-US" altLang="zh-CN" dirty="0"/>
              <a:t>encoder</a:t>
            </a:r>
            <a:r>
              <a:rPr lang="zh-CN" altLang="en-US" dirty="0"/>
              <a:t>而删掉。</a:t>
            </a:r>
            <a:r>
              <a:rPr lang="en-US" altLang="zh-CN" dirty="0"/>
              <a:t>GPT-2</a:t>
            </a:r>
            <a:r>
              <a:rPr lang="zh-CN" altLang="en-US" dirty="0"/>
              <a:t>相比于</a:t>
            </a:r>
            <a:r>
              <a:rPr lang="en-US" altLang="zh-CN" dirty="0"/>
              <a:t>GPT</a:t>
            </a:r>
            <a:r>
              <a:rPr lang="zh-CN" altLang="en-US" dirty="0"/>
              <a:t>使用了更深的</a:t>
            </a:r>
            <a:r>
              <a:rPr lang="en-US" altLang="zh-CN" dirty="0"/>
              <a:t>48</a:t>
            </a:r>
            <a:r>
              <a:rPr lang="zh-CN" altLang="en-US" dirty="0"/>
              <a:t>层</a:t>
            </a:r>
            <a:r>
              <a:rPr lang="en-US" altLang="zh-CN" dirty="0"/>
              <a:t>transformer</a:t>
            </a:r>
            <a:r>
              <a:rPr lang="zh-CN" altLang="en-US" dirty="0"/>
              <a:t>（</a:t>
            </a:r>
            <a:r>
              <a:rPr lang="en-US" altLang="zh-CN" dirty="0"/>
              <a:t>GPT12</a:t>
            </a:r>
            <a:r>
              <a:rPr lang="zh-CN" altLang="en-US" dirty="0"/>
              <a:t>层、</a:t>
            </a:r>
            <a:r>
              <a:rPr lang="en-US" altLang="zh-CN" dirty="0"/>
              <a:t>BERT24</a:t>
            </a:r>
            <a:r>
              <a:rPr lang="zh-CN" altLang="en-US" dirty="0"/>
              <a:t>层），共</a:t>
            </a:r>
            <a:r>
              <a:rPr lang="en-US" altLang="zh-CN" dirty="0"/>
              <a:t>15</a:t>
            </a:r>
            <a:r>
              <a:rPr lang="zh-CN" altLang="en-US" dirty="0"/>
              <a:t>亿个参数（</a:t>
            </a:r>
            <a:r>
              <a:rPr lang="en-US" altLang="zh-CN" dirty="0"/>
              <a:t>GPT1</a:t>
            </a:r>
            <a:r>
              <a:rPr lang="zh-CN" altLang="en-US" dirty="0"/>
              <a:t>亿、</a:t>
            </a:r>
            <a:r>
              <a:rPr lang="en-US" altLang="zh-CN" dirty="0"/>
              <a:t>BERT3</a:t>
            </a:r>
            <a:r>
              <a:rPr lang="zh-CN" altLang="en-US" dirty="0"/>
              <a:t>亿）</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2</a:t>
            </a:r>
            <a:r>
              <a:rPr lang="zh-CN" altLang="en-US" dirty="0"/>
              <a:t>、</a:t>
            </a:r>
            <a:r>
              <a:rPr lang="en-US" altLang="zh-CN" sz="1200" dirty="0"/>
              <a:t>After thinking, we find that both of these two are the same meaning “a model having a Masked Multi-head attention and a feed forward layer”. </a:t>
            </a:r>
            <a:endParaRPr lang="zh-CN" altLang="en-US" sz="1200" kern="1200" dirty="0">
              <a:latin typeface="Times New Roman" panose="02020603050405020304" charset="0"/>
              <a:ea typeface="+mn-ea"/>
              <a:cs typeface="Times New Roman" panose="02020603050405020304" charset="0"/>
              <a:sym typeface="黑体" panose="02010609060101010101" charset="-122"/>
            </a:endParaRPr>
          </a:p>
          <a:p>
            <a:endParaRPr lang="en-US" altLang="zh-CN" dirty="0"/>
          </a:p>
        </p:txBody>
      </p:sp>
      <p:sp>
        <p:nvSpPr>
          <p:cNvPr id="4" name="灯片编号占位符 3"/>
          <p:cNvSpPr>
            <a:spLocks noGrp="1"/>
          </p:cNvSpPr>
          <p:nvPr>
            <p:ph type="sldNum" sz="quarter" idx="10"/>
          </p:nvPr>
        </p:nvSpPr>
        <p:spPr/>
        <p:txBody>
          <a:bodyPr/>
          <a:lstStyle/>
          <a:p>
            <a:fld id="{2773BB87-79BA-453F-B893-45C560A497EB}" type="slidenum">
              <a:rPr lang="zh-CN" altLang="en-US" smtClean="0"/>
              <a:t>65</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GPT</a:t>
            </a:r>
            <a:r>
              <a:rPr lang="zh-CN" altLang="en-US" dirty="0"/>
              <a:t>和</a:t>
            </a:r>
            <a:r>
              <a:rPr lang="en-US" altLang="zh-CN" dirty="0"/>
              <a:t>GPT-2</a:t>
            </a:r>
            <a:r>
              <a:rPr lang="zh-CN" altLang="en-US" dirty="0"/>
              <a:t>都是单向语言模型，单向即对一个词的预测只能基于这个词之前的词，这点和</a:t>
            </a:r>
            <a:r>
              <a:rPr lang="en-US" altLang="zh-CN" dirty="0"/>
              <a:t>transformer</a:t>
            </a:r>
            <a:r>
              <a:rPr lang="zh-CN" altLang="en-US" dirty="0"/>
              <a:t>中的</a:t>
            </a:r>
            <a:r>
              <a:rPr lang="en-US" altLang="zh-CN" dirty="0"/>
              <a:t>decoder</a:t>
            </a:r>
            <a:r>
              <a:rPr lang="zh-CN" altLang="en-US" dirty="0"/>
              <a:t>相似，事实上也是如此，</a:t>
            </a:r>
            <a:r>
              <a:rPr lang="en-US" altLang="zh-CN" dirty="0"/>
              <a:t>GPT</a:t>
            </a:r>
            <a:r>
              <a:rPr lang="zh-CN" altLang="en-US" dirty="0"/>
              <a:t>使用多个</a:t>
            </a:r>
            <a:r>
              <a:rPr lang="en-US" altLang="zh-CN" dirty="0"/>
              <a:t>transformer</a:t>
            </a:r>
            <a:r>
              <a:rPr lang="zh-CN" altLang="en-US" dirty="0"/>
              <a:t>的</a:t>
            </a:r>
            <a:r>
              <a:rPr lang="en-US" altLang="zh-CN" dirty="0"/>
              <a:t>decoder</a:t>
            </a:r>
            <a:r>
              <a:rPr lang="zh-CN" altLang="en-US" dirty="0"/>
              <a:t>叠加而成，而</a:t>
            </a:r>
            <a:r>
              <a:rPr lang="en-US" altLang="zh-CN" dirty="0"/>
              <a:t>decoder</a:t>
            </a:r>
            <a:r>
              <a:rPr lang="zh-CN" altLang="en-US" dirty="0"/>
              <a:t>中的</a:t>
            </a:r>
            <a:r>
              <a:rPr lang="en-US" altLang="zh-CN" dirty="0"/>
              <a:t>encoder-decoder attention</a:t>
            </a:r>
            <a:r>
              <a:rPr lang="zh-CN" altLang="en-US" dirty="0"/>
              <a:t>层因为没有</a:t>
            </a:r>
            <a:r>
              <a:rPr lang="en-US" altLang="zh-CN" dirty="0"/>
              <a:t>encoder</a:t>
            </a:r>
            <a:r>
              <a:rPr lang="zh-CN" altLang="en-US" dirty="0"/>
              <a:t>而删掉。</a:t>
            </a:r>
            <a:r>
              <a:rPr lang="en-US" altLang="zh-CN" dirty="0"/>
              <a:t>GPT-2</a:t>
            </a:r>
            <a:r>
              <a:rPr lang="zh-CN" altLang="en-US" dirty="0"/>
              <a:t>相比于</a:t>
            </a:r>
            <a:r>
              <a:rPr lang="en-US" altLang="zh-CN" dirty="0"/>
              <a:t>GPT</a:t>
            </a:r>
            <a:r>
              <a:rPr lang="zh-CN" altLang="en-US" dirty="0"/>
              <a:t>使用了更深的</a:t>
            </a:r>
            <a:r>
              <a:rPr lang="en-US" altLang="zh-CN" dirty="0"/>
              <a:t>48</a:t>
            </a:r>
            <a:r>
              <a:rPr lang="zh-CN" altLang="en-US" dirty="0"/>
              <a:t>层</a:t>
            </a:r>
            <a:r>
              <a:rPr lang="en-US" altLang="zh-CN" dirty="0"/>
              <a:t>transformer</a:t>
            </a:r>
            <a:r>
              <a:rPr lang="zh-CN" altLang="en-US" dirty="0"/>
              <a:t>（</a:t>
            </a:r>
            <a:r>
              <a:rPr lang="en-US" altLang="zh-CN" dirty="0"/>
              <a:t>GPT12</a:t>
            </a:r>
            <a:r>
              <a:rPr lang="zh-CN" altLang="en-US" dirty="0"/>
              <a:t>层、</a:t>
            </a:r>
            <a:r>
              <a:rPr lang="en-US" altLang="zh-CN" dirty="0"/>
              <a:t>BERT24</a:t>
            </a:r>
            <a:r>
              <a:rPr lang="zh-CN" altLang="en-US" dirty="0"/>
              <a:t>层），共</a:t>
            </a:r>
            <a:r>
              <a:rPr lang="en-US" altLang="zh-CN" dirty="0"/>
              <a:t>15</a:t>
            </a:r>
            <a:r>
              <a:rPr lang="zh-CN" altLang="en-US" dirty="0"/>
              <a:t>亿个参数（</a:t>
            </a:r>
            <a:r>
              <a:rPr lang="en-US" altLang="zh-CN" dirty="0"/>
              <a:t>GPT1</a:t>
            </a:r>
            <a:r>
              <a:rPr lang="zh-CN" altLang="en-US" dirty="0"/>
              <a:t>亿、</a:t>
            </a:r>
            <a:r>
              <a:rPr lang="en-US" altLang="zh-CN" dirty="0"/>
              <a:t>BERT3</a:t>
            </a:r>
            <a:r>
              <a:rPr lang="zh-CN" altLang="en-US" dirty="0"/>
              <a:t>亿），相比于</a:t>
            </a:r>
            <a:r>
              <a:rPr lang="en-US" altLang="zh-CN" dirty="0"/>
              <a:t>GPT</a:t>
            </a:r>
            <a:r>
              <a:rPr lang="zh-CN" altLang="en-US" dirty="0"/>
              <a:t>和</a:t>
            </a:r>
            <a:r>
              <a:rPr lang="en-US" altLang="zh-CN" dirty="0"/>
              <a:t>BERT</a:t>
            </a:r>
            <a:r>
              <a:rPr lang="zh-CN" altLang="en-US" dirty="0"/>
              <a:t>，</a:t>
            </a:r>
            <a:r>
              <a:rPr lang="en-US" altLang="zh-CN" dirty="0"/>
              <a:t>GPT2</a:t>
            </a:r>
            <a:r>
              <a:rPr lang="zh-CN" altLang="en-US" dirty="0"/>
              <a:t>没使用传统的预训练</a:t>
            </a:r>
            <a:r>
              <a:rPr lang="en-US" altLang="zh-CN" dirty="0"/>
              <a:t>+</a:t>
            </a:r>
            <a:r>
              <a:rPr lang="zh-CN" altLang="en-US" dirty="0"/>
              <a:t>微调的方法，而是使用了一种无监督的多任务学习方式。</a:t>
            </a:r>
            <a:endParaRPr lang="en-US" altLang="zh-CN" dirty="0"/>
          </a:p>
        </p:txBody>
      </p:sp>
      <p:sp>
        <p:nvSpPr>
          <p:cNvPr id="4" name="灯片编号占位符 3"/>
          <p:cNvSpPr>
            <a:spLocks noGrp="1"/>
          </p:cNvSpPr>
          <p:nvPr>
            <p:ph type="sldNum" sz="quarter" idx="10"/>
          </p:nvPr>
        </p:nvSpPr>
        <p:spPr/>
        <p:txBody>
          <a:bodyPr/>
          <a:lstStyle/>
          <a:p>
            <a:fld id="{2773BB87-79BA-453F-B893-45C560A497EB}" type="slidenum">
              <a:rPr lang="zh-CN" altLang="en-US" smtClean="0"/>
              <a:t>66</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相比于</a:t>
            </a:r>
            <a:r>
              <a:rPr lang="en-US" altLang="zh-CN" dirty="0"/>
              <a:t>GPT</a:t>
            </a:r>
            <a:r>
              <a:rPr lang="zh-CN" altLang="en-US" dirty="0"/>
              <a:t>和</a:t>
            </a:r>
            <a:r>
              <a:rPr lang="en-US" altLang="zh-CN" dirty="0"/>
              <a:t>BERT</a:t>
            </a:r>
            <a:r>
              <a:rPr lang="zh-CN" altLang="en-US" dirty="0"/>
              <a:t>，</a:t>
            </a:r>
            <a:r>
              <a:rPr lang="en-US" altLang="zh-CN" dirty="0"/>
              <a:t>GPT2</a:t>
            </a:r>
            <a:r>
              <a:rPr lang="zh-CN" altLang="en-US" dirty="0"/>
              <a:t>没使用传统的预训练</a:t>
            </a:r>
            <a:r>
              <a:rPr lang="en-US" altLang="zh-CN" dirty="0"/>
              <a:t>+</a:t>
            </a:r>
            <a:r>
              <a:rPr lang="zh-CN" altLang="en-US" dirty="0"/>
              <a:t>微调的方法，而是使用了一种无监督的多任务学习方式。</a:t>
            </a:r>
            <a:r>
              <a:rPr lang="en-US" altLang="zh-CN" dirty="0"/>
              <a:t>GPT-2</a:t>
            </a:r>
            <a:r>
              <a:rPr lang="zh-CN" altLang="en-US" dirty="0"/>
              <a:t>使用了更大的算力，使得训练出来的模型可以自己识别任务。</a:t>
            </a:r>
          </a:p>
        </p:txBody>
      </p:sp>
      <p:sp>
        <p:nvSpPr>
          <p:cNvPr id="4" name="灯片编号占位符 3"/>
          <p:cNvSpPr>
            <a:spLocks noGrp="1"/>
          </p:cNvSpPr>
          <p:nvPr>
            <p:ph type="sldNum" sz="quarter" idx="10"/>
          </p:nvPr>
        </p:nvSpPr>
        <p:spPr/>
        <p:txBody>
          <a:bodyPr/>
          <a:lstStyle/>
          <a:p>
            <a:fld id="{2773BB87-79BA-453F-B893-45C560A497EB}" type="slidenum">
              <a:rPr lang="zh-CN" altLang="en-US" smtClean="0"/>
              <a:t>67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1</a:t>
            </a:r>
            <a:r>
              <a:rPr lang="zh-CN" altLang="en-US" dirty="0"/>
              <a:t>、</a:t>
            </a:r>
            <a:r>
              <a:rPr lang="zh-CN" altLang="en-US" sz="1200" dirty="0">
                <a:latin typeface="Times New Roman" panose="02020603050405020304" charset="0"/>
                <a:cs typeface="Times New Roman" panose="02020603050405020304" charset="0"/>
              </a:rPr>
              <a:t>Assuming the hidden state of the current decoder is </a:t>
            </a:r>
            <a:r>
              <a:rPr lang="zh-CN" altLang="en-US" sz="1200" i="1" dirty="0">
                <a:latin typeface="Times New Roman" panose="02020603050405020304" charset="0"/>
                <a:cs typeface="Times New Roman" panose="02020603050405020304" charset="0"/>
              </a:rPr>
              <a:t>S</a:t>
            </a:r>
            <a:r>
              <a:rPr lang="en-US" altLang="zh-CN" sz="1200" i="1" baseline="-25000" dirty="0">
                <a:latin typeface="Times New Roman" panose="02020603050405020304" charset="0"/>
                <a:cs typeface="Times New Roman" panose="02020603050405020304" charset="0"/>
              </a:rPr>
              <a:t>t-1</a:t>
            </a:r>
            <a:r>
              <a:rPr lang="zh-CN" altLang="en-US" sz="1200" dirty="0">
                <a:latin typeface="Times New Roman" panose="02020603050405020304" charset="0"/>
                <a:cs typeface="Times New Roman" panose="02020603050405020304" charset="0"/>
              </a:rPr>
              <a:t>, we can calculate the correlation between each input position j and the current output position</a:t>
            </a:r>
            <a:endParaRPr lang="en-US" altLang="zh-CN" sz="1200" dirty="0">
              <a:latin typeface="Times New Roman" panose="02020603050405020304" charset="0"/>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Times New Roman" panose="02020603050405020304" charset="0"/>
                <a:cs typeface="Times New Roman" panose="02020603050405020304" charset="0"/>
              </a:rPr>
              <a:t>2</a:t>
            </a:r>
            <a:r>
              <a:rPr lang="zh-CN" altLang="en-US" sz="1200" dirty="0">
                <a:latin typeface="Times New Roman" panose="02020603050405020304" charset="0"/>
                <a:cs typeface="Times New Roman" panose="02020603050405020304" charset="0"/>
              </a:rPr>
              <a:t>、</a:t>
            </a:r>
            <a:r>
              <a:rPr lang="en-US" altLang="zh-CN" sz="1200" dirty="0">
                <a:latin typeface="Times New Roman" panose="02020603050405020304" charset="0"/>
                <a:cs typeface="Times New Roman" panose="02020603050405020304" charset="0"/>
              </a:rPr>
              <a:t>a </a:t>
            </a:r>
            <a:r>
              <a:rPr lang="zh-CN" altLang="en-US" sz="1200" dirty="0">
                <a:latin typeface="Times New Roman" panose="02020603050405020304" charset="0"/>
                <a:cs typeface="Times New Roman" panose="02020603050405020304" charset="0"/>
              </a:rPr>
              <a:t>is a correlation operator, such as some multiplication forms, weighted point multiplications, additions and other calculation forms</a:t>
            </a:r>
            <a:endParaRPr lang="en-US" altLang="zh-CN" sz="1200" dirty="0">
              <a:latin typeface="Times New Roman" panose="02020603050405020304" charset="0"/>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Times New Roman" panose="02020603050405020304" charset="0"/>
                <a:cs typeface="Times New Roman" panose="02020603050405020304" charset="0"/>
              </a:rPr>
              <a:t>3</a:t>
            </a:r>
            <a:r>
              <a:rPr lang="zh-CN" altLang="en-US" sz="1200" dirty="0">
                <a:latin typeface="Times New Roman" panose="02020603050405020304" charset="0"/>
                <a:cs typeface="Times New Roman" panose="02020603050405020304" charset="0"/>
              </a:rPr>
              <a:t>、</a:t>
            </a:r>
            <a:r>
              <a:rPr lang="en-US" altLang="zh-CN" sz="1200" dirty="0">
                <a:latin typeface="Times New Roman" panose="02020603050405020304" charset="0"/>
                <a:cs typeface="Times New Roman" panose="02020603050405020304" charset="0"/>
              </a:rPr>
              <a:t>For </a:t>
            </a:r>
            <a:r>
              <a:rPr lang="en-US" altLang="zh-CN" sz="1200" dirty="0" err="1">
                <a:latin typeface="Times New Roman" panose="02020603050405020304" charset="0"/>
                <a:cs typeface="Times New Roman" panose="02020603050405020304" charset="0"/>
              </a:rPr>
              <a:t>e</a:t>
            </a:r>
            <a:r>
              <a:rPr lang="en-US" altLang="zh-CN" sz="1200" baseline="-25000" dirty="0" err="1">
                <a:latin typeface="Times New Roman" panose="02020603050405020304" charset="0"/>
                <a:cs typeface="Times New Roman" panose="02020603050405020304" charset="0"/>
              </a:rPr>
              <a:t>tj</a:t>
            </a:r>
            <a:r>
              <a:rPr lang="en-US" altLang="zh-CN" sz="1200" baseline="-25000" dirty="0">
                <a:latin typeface="Times New Roman" panose="02020603050405020304" charset="0"/>
                <a:cs typeface="Times New Roman" panose="02020603050405020304" charset="0"/>
              </a:rPr>
              <a:t>  </a:t>
            </a:r>
            <a:r>
              <a:rPr lang="en-US" altLang="zh-CN" sz="1200" dirty="0">
                <a:latin typeface="Times New Roman" panose="02020603050405020304" charset="0"/>
                <a:cs typeface="Times New Roman" panose="02020603050405020304" charset="0"/>
              </a:rPr>
              <a:t>the value of attention for </a:t>
            </a:r>
            <a:r>
              <a:rPr lang="en-US" altLang="zh-CN" sz="1200" dirty="0" err="1">
                <a:latin typeface="Times New Roman" panose="02020603050405020304" charset="0"/>
                <a:cs typeface="Times New Roman" panose="02020603050405020304" charset="0"/>
              </a:rPr>
              <a:t>softmax</a:t>
            </a:r>
            <a:r>
              <a:rPr lang="en-US" altLang="zh-CN" sz="1200" dirty="0">
                <a:latin typeface="Times New Roman" panose="02020603050405020304" charset="0"/>
                <a:cs typeface="Times New Roman" panose="02020603050405020304" charset="0"/>
              </a:rPr>
              <a:t> operation</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Times New Roman" panose="02020603050405020304" charset="0"/>
                <a:cs typeface="Times New Roman" panose="02020603050405020304" charset="0"/>
              </a:rPr>
              <a:t>4</a:t>
            </a:r>
            <a:r>
              <a:rPr lang="zh-CN" altLang="en-US" sz="1200" dirty="0">
                <a:latin typeface="Times New Roman" panose="02020603050405020304" charset="0"/>
                <a:cs typeface="Times New Roman" panose="02020603050405020304" charset="0"/>
              </a:rPr>
              <a:t>、</a:t>
            </a:r>
            <a:r>
              <a:rPr lang="en-US" altLang="zh-CN" sz="1200" dirty="0">
                <a:latin typeface="Times New Roman" panose="02020603050405020304" charset="0"/>
                <a:cs typeface="Times New Roman" panose="02020603050405020304" charset="0"/>
              </a:rPr>
              <a:t>Using </a:t>
            </a:r>
            <a:r>
              <a:rPr lang="en-US" altLang="zh-CN" sz="1200" dirty="0" err="1">
                <a:latin typeface="Times New Roman" panose="02020603050405020304" charset="0"/>
                <a:cs typeface="Times New Roman" panose="02020603050405020304" charset="0"/>
              </a:rPr>
              <a:t>a</a:t>
            </a:r>
            <a:r>
              <a:rPr lang="en-US" altLang="zh-CN" sz="1200" baseline="-25000" dirty="0" err="1">
                <a:latin typeface="Times New Roman" panose="02020603050405020304" charset="0"/>
                <a:cs typeface="Times New Roman" panose="02020603050405020304" charset="0"/>
              </a:rPr>
              <a:t>tj</a:t>
            </a:r>
            <a:r>
              <a:rPr lang="en-US" altLang="zh-CN" sz="1200" baseline="-25000" dirty="0">
                <a:latin typeface="Times New Roman" panose="02020603050405020304" charset="0"/>
                <a:cs typeface="Times New Roman" panose="02020603050405020304" charset="0"/>
              </a:rPr>
              <a:t> </a:t>
            </a:r>
            <a:r>
              <a:rPr lang="en-US" altLang="zh-CN" sz="1200" dirty="0">
                <a:latin typeface="Times New Roman" panose="02020603050405020304" charset="0"/>
                <a:cs typeface="Times New Roman" panose="02020603050405020304" charset="0"/>
              </a:rPr>
              <a:t>we can perform weighted summation to get the corresponding context vector</a:t>
            </a:r>
            <a:endParaRPr lang="zh-CN" altLang="en-US" sz="1200" dirty="0">
              <a:latin typeface="Times New Roman" panose="02020603050405020304" charset="0"/>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Times New Roman" panose="02020603050405020304" charset="0"/>
              <a:cs typeface="Times New Roman" panose="02020603050405020304" charset="0"/>
            </a:endParaRPr>
          </a:p>
          <a:p>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605B703-0705-474F-B4DA-7810DC63EE67}" type="slidenum">
              <a:rPr lang="zh-CN" altLang="en-US" smtClean="0"/>
              <a:t>68</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3BB87-79BA-453F-B893-45C560A497EB}"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Times New Roman" panose="02020603050405020304" charset="0"/>
                <a:cs typeface="Times New Roman" panose="02020603050405020304" charset="0"/>
              </a:rPr>
              <a:t>The constituent elements in Source are regarded as a series of &lt;Key, Value&gt; structures. </a:t>
            </a:r>
            <a:endParaRPr lang="en-US" altLang="zh-CN" sz="1200" dirty="0">
              <a:latin typeface="Times New Roman" panose="02020603050405020304" charset="0"/>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Times New Roman" panose="02020603050405020304" charset="0"/>
                <a:cs typeface="Times New Roman" panose="02020603050405020304" charset="0"/>
              </a:rPr>
              <a:t>At this time, given an element Query in Target, by calculating the similarity or correlation between Query and each Key, </a:t>
            </a:r>
            <a:endParaRPr lang="en-US" altLang="zh-CN" sz="1200" dirty="0">
              <a:latin typeface="Times New Roman" panose="02020603050405020304" charset="0"/>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Times New Roman" panose="02020603050405020304" charset="0"/>
                <a:cs typeface="Times New Roman" panose="02020603050405020304" charset="0"/>
              </a:rPr>
              <a:t>each Key corresponds to The weight coefficient of Value, and then weighted summing of Value, then the final Attention value is obtained.</a:t>
            </a:r>
          </a:p>
          <a:p>
            <a:endParaRPr lang="zh-CN" altLang="en-US" dirty="0"/>
          </a:p>
        </p:txBody>
      </p:sp>
      <p:sp>
        <p:nvSpPr>
          <p:cNvPr id="4" name="灯片编号占位符 3"/>
          <p:cNvSpPr>
            <a:spLocks noGrp="1"/>
          </p:cNvSpPr>
          <p:nvPr>
            <p:ph type="sldNum" sz="quarter" idx="5"/>
          </p:nvPr>
        </p:nvSpPr>
        <p:spPr/>
        <p:txBody>
          <a:bodyPr/>
          <a:lstStyle/>
          <a:p>
            <a:fld id="{2605B703-0705-474F-B4DA-7810DC63EE67}"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E85B31B-3B5A-40E7-B2E0-22E47E02EFF4}" type="datetimeFigureOut">
              <a:rPr lang="zh-CN" altLang="en-US" smtClean="0"/>
              <a:t>2020/2/19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E507E26-8ED8-484E-9D5E-08E25C03E65D}"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E85B31B-3B5A-40E7-B2E0-22E47E02EFF4}" type="datetimeFigureOut">
              <a:rPr lang="zh-CN" altLang="en-US" smtClean="0"/>
              <a:t>2020/2/19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E507E26-8ED8-484E-9D5E-08E25C03E65D}"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E85B31B-3B5A-40E7-B2E0-22E47E02EFF4}" type="datetimeFigureOut">
              <a:rPr lang="zh-CN" altLang="en-US" smtClean="0"/>
              <a:t>2020/2/19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E507E26-8ED8-484E-9D5E-08E25C03E65D}"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E85B31B-3B5A-40E7-B2E0-22E47E02EFF4}" type="datetimeFigureOut">
              <a:rPr lang="zh-CN" altLang="en-US" smtClean="0"/>
              <a:t>2020/2/19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E507E26-8ED8-484E-9D5E-08E25C03E65D}"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E85B31B-3B5A-40E7-B2E0-22E47E02EFF4}" type="datetimeFigureOut">
              <a:rPr lang="zh-CN" altLang="en-US" smtClean="0"/>
              <a:t>2020/2/19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E507E26-8ED8-484E-9D5E-08E25C03E65D}"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0E85B31B-3B5A-40E7-B2E0-22E47E02EFF4}" type="datetimeFigureOut">
              <a:rPr lang="zh-CN" altLang="en-US" smtClean="0"/>
              <a:t>2020/2/19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E507E26-8ED8-484E-9D5E-08E25C03E65D}"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0E85B31B-3B5A-40E7-B2E0-22E47E02EFF4}" type="datetimeFigureOut">
              <a:rPr lang="zh-CN" altLang="en-US" smtClean="0"/>
              <a:t>2020/2/19</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4E507E26-8ED8-484E-9D5E-08E25C03E65D}"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0E85B31B-3B5A-40E7-B2E0-22E47E02EFF4}" type="datetimeFigureOut">
              <a:rPr lang="zh-CN" altLang="en-US" smtClean="0"/>
              <a:t>2020/2/19</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4E507E26-8ED8-484E-9D5E-08E25C03E65D}"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0E85B31B-3B5A-40E7-B2E0-22E47E02EFF4}" type="datetimeFigureOut">
              <a:rPr lang="zh-CN" altLang="en-US" smtClean="0"/>
              <a:t>2020/2/19</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4E507E26-8ED8-484E-9D5E-08E25C03E65D}"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0E85B31B-3B5A-40E7-B2E0-22E47E02EFF4}" type="datetimeFigureOut">
              <a:rPr lang="zh-CN" altLang="en-US" smtClean="0"/>
              <a:t>2020/2/19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E507E26-8ED8-484E-9D5E-08E25C03E65D}"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0E85B31B-3B5A-40E7-B2E0-22E47E02EFF4}" type="datetimeFigureOut">
              <a:rPr lang="zh-CN" altLang="en-US" smtClean="0"/>
              <a:t>2020/2/19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E507E26-8ED8-484E-9D5E-08E25C03E65D}"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2" name="图片 31"/>
          <p:cNvPicPr>
            <a:picLocks noChangeAspect="1"/>
          </p:cNvPicPr>
          <p:nvPr userDrawn="1"/>
        </p:nvPicPr>
        <p:blipFill>
          <a:blip r:embed="rId13"/>
          <a:stretch>
            <a:fillRect/>
          </a:stretch>
        </p:blipFill>
        <p:spPr>
          <a:xfrm>
            <a:off x="-529" y="-297"/>
            <a:ext cx="12193057" cy="685859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6.xml"/><Relationship Id="rId7"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7.xml"/><Relationship Id="rId7" Type="http://schemas.openxmlformats.org/officeDocument/2006/relationships/image" Target="../media/image18.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7.jpeg"/><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slide" Target="slide46.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 Target="slide39.xml"/><Relationship Id="rId5" Type="http://schemas.openxmlformats.org/officeDocument/2006/relationships/image" Target="../media/image40.png"/><Relationship Id="rId4"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43.png"/><Relationship Id="rId5" Type="http://schemas.openxmlformats.org/officeDocument/2006/relationships/image" Target="../media/image42.wmf"/><Relationship Id="rId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46.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45.png"/><Relationship Id="rId5" Type="http://schemas.openxmlformats.org/officeDocument/2006/relationships/image" Target="../media/image44.w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48.png"/><Relationship Id="rId5" Type="http://schemas.openxmlformats.org/officeDocument/2006/relationships/image" Target="../media/image47.wmf"/><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11.xml"/><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slide" Target="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slide" Target="slide71.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hemeOverride" Target="../theme/themeOverride2.xml"/><Relationship Id="rId5" Type="http://schemas.openxmlformats.org/officeDocument/2006/relationships/image" Target="../media/image63.emf"/><Relationship Id="rId4" Type="http://schemas.openxmlformats.org/officeDocument/2006/relationships/image" Target="../media/image62.emf"/></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 Target="slide44.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clrChange>
              <a:clrFrom>
                <a:srgbClr val="DEDEDE">
                  <a:alpha val="100000"/>
                </a:srgbClr>
              </a:clrFrom>
              <a:clrTo>
                <a:srgbClr val="DEDEDE">
                  <a:alpha val="100000"/>
                  <a:alpha val="0"/>
                </a:srgbClr>
              </a:clrTo>
            </a:clrChange>
            <a:extLst>
              <a:ext uri="{28A0092B-C50C-407E-A947-70E740481C1C}">
                <a14:useLocalDpi xmlns:a14="http://schemas.microsoft.com/office/drawing/2010/main" val="0"/>
              </a:ext>
            </a:extLst>
          </a:blip>
          <a:srcRect l="4068" t="70000" r="63142" b="5907"/>
          <a:stretch>
            <a:fillRect/>
          </a:stretch>
        </p:blipFill>
        <p:spPr>
          <a:xfrm>
            <a:off x="328542" y="3734682"/>
            <a:ext cx="5190331" cy="2860127"/>
          </a:xfrm>
          <a:custGeom>
            <a:avLst/>
            <a:gdLst>
              <a:gd name="connsiteX0" fmla="*/ 0 w 2998381"/>
              <a:gd name="connsiteY0" fmla="*/ 0 h 1652255"/>
              <a:gd name="connsiteX1" fmla="*/ 2529833 w 2998381"/>
              <a:gd name="connsiteY1" fmla="*/ 0 h 1652255"/>
              <a:gd name="connsiteX2" fmla="*/ 2458844 w 2998381"/>
              <a:gd name="connsiteY2" fmla="*/ 125640 h 1652255"/>
              <a:gd name="connsiteX3" fmla="*/ 2347336 w 2998381"/>
              <a:gd name="connsiteY3" fmla="*/ 551083 h 1652255"/>
              <a:gd name="connsiteX4" fmla="*/ 2934276 w 2998381"/>
              <a:gd name="connsiteY4" fmla="*/ 58654 h 1652255"/>
              <a:gd name="connsiteX5" fmla="*/ 2978517 w 2998381"/>
              <a:gd name="connsiteY5" fmla="*/ 0 h 1652255"/>
              <a:gd name="connsiteX6" fmla="*/ 2998381 w 2998381"/>
              <a:gd name="connsiteY6" fmla="*/ 0 h 1652255"/>
              <a:gd name="connsiteX7" fmla="*/ 2998381 w 2998381"/>
              <a:gd name="connsiteY7" fmla="*/ 1652255 h 1652255"/>
              <a:gd name="connsiteX8" fmla="*/ 0 w 2998381"/>
              <a:gd name="connsiteY8" fmla="*/ 1652255 h 16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381" h="1652255">
                <a:moveTo>
                  <a:pt x="0" y="0"/>
                </a:moveTo>
                <a:lnTo>
                  <a:pt x="2529833" y="0"/>
                </a:lnTo>
                <a:lnTo>
                  <a:pt x="2458844" y="125640"/>
                </a:lnTo>
                <a:cubicBezTo>
                  <a:pt x="2341829" y="346398"/>
                  <a:pt x="2293781" y="512403"/>
                  <a:pt x="2347336" y="551083"/>
                </a:cubicBezTo>
                <a:cubicBezTo>
                  <a:pt x="2422313" y="605234"/>
                  <a:pt x="2671588" y="391885"/>
                  <a:pt x="2934276" y="58654"/>
                </a:cubicBezTo>
                <a:lnTo>
                  <a:pt x="2978517" y="0"/>
                </a:lnTo>
                <a:lnTo>
                  <a:pt x="2998381" y="0"/>
                </a:lnTo>
                <a:lnTo>
                  <a:pt x="2998381" y="1652255"/>
                </a:lnTo>
                <a:lnTo>
                  <a:pt x="0" y="1652255"/>
                </a:lnTo>
                <a:close/>
              </a:path>
            </a:pathLst>
          </a:custGeom>
        </p:spPr>
      </p:pic>
      <p:sp>
        <p:nvSpPr>
          <p:cNvPr id="3" name="矩形 2"/>
          <p:cNvSpPr/>
          <p:nvPr/>
        </p:nvSpPr>
        <p:spPr>
          <a:xfrm>
            <a:off x="247426" y="129092"/>
            <a:ext cx="11693562" cy="6465346"/>
          </a:xfrm>
          <a:prstGeom prst="rect">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573201" y="1829416"/>
            <a:ext cx="1649719" cy="1173605"/>
            <a:chOff x="3311525" y="1446213"/>
            <a:chExt cx="5572125" cy="3963988"/>
          </a:xfrm>
          <a:solidFill>
            <a:schemeClr val="bg1">
              <a:lumMod val="75000"/>
            </a:schemeClr>
          </a:solidFill>
        </p:grpSpPr>
        <p:sp>
          <p:nvSpPr>
            <p:cNvPr id="31" name="Freeform 5"/>
            <p:cNvSpPr/>
            <p:nvPr/>
          </p:nvSpPr>
          <p:spPr bwMode="auto">
            <a:xfrm>
              <a:off x="3311525" y="1446213"/>
              <a:ext cx="5572125"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6"/>
            <p:cNvSpPr/>
            <p:nvPr/>
          </p:nvSpPr>
          <p:spPr bwMode="auto">
            <a:xfrm>
              <a:off x="4341813" y="3486151"/>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
            <p:cNvSpPr/>
            <p:nvPr/>
          </p:nvSpPr>
          <p:spPr bwMode="auto">
            <a:xfrm>
              <a:off x="4930775" y="3494088"/>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
            <p:cNvSpPr/>
            <p:nvPr/>
          </p:nvSpPr>
          <p:spPr bwMode="auto">
            <a:xfrm>
              <a:off x="4543425" y="3681413"/>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文本框 3"/>
          <p:cNvSpPr txBox="1"/>
          <p:nvPr/>
        </p:nvSpPr>
        <p:spPr>
          <a:xfrm>
            <a:off x="1668236" y="1830415"/>
            <a:ext cx="5935345" cy="1106805"/>
          </a:xfrm>
          <a:prstGeom prst="rect">
            <a:avLst/>
          </a:prstGeom>
          <a:noFill/>
        </p:spPr>
        <p:txBody>
          <a:bodyPr wrap="square" rtlCol="0">
            <a:spAutoFit/>
          </a:bodyPr>
          <a:lstStyle/>
          <a:p>
            <a:r>
              <a:rPr lang="en-US" altLang="zh-CN" sz="6600" dirty="0"/>
              <a:t>       Transformer</a:t>
            </a:r>
          </a:p>
        </p:txBody>
      </p:sp>
      <p:sp>
        <p:nvSpPr>
          <p:cNvPr id="7" name="文本框 6"/>
          <p:cNvSpPr txBox="1"/>
          <p:nvPr/>
        </p:nvSpPr>
        <p:spPr>
          <a:xfrm>
            <a:off x="5346065" y="3439795"/>
            <a:ext cx="2604135" cy="368300"/>
          </a:xfrm>
          <a:prstGeom prst="rect">
            <a:avLst/>
          </a:prstGeom>
          <a:noFill/>
        </p:spPr>
        <p:txBody>
          <a:bodyPr wrap="square" rtlCol="0">
            <a:spAutoFit/>
          </a:bodyPr>
          <a:lstStyle/>
          <a:p>
            <a:endParaRPr lang="zh-CN" altLang="en-US"/>
          </a:p>
        </p:txBody>
      </p:sp>
      <p:sp>
        <p:nvSpPr>
          <p:cNvPr id="35" name="文本框 34"/>
          <p:cNvSpPr txBox="1"/>
          <p:nvPr/>
        </p:nvSpPr>
        <p:spPr>
          <a:xfrm>
            <a:off x="8126799" y="3633259"/>
            <a:ext cx="2473960" cy="2246769"/>
          </a:xfrm>
          <a:prstGeom prst="rect">
            <a:avLst/>
          </a:prstGeom>
          <a:noFill/>
        </p:spPr>
        <p:txBody>
          <a:bodyPr wrap="square" rtlCol="0">
            <a:spAutoFit/>
          </a:bodyPr>
          <a:lstStyle/>
          <a:p>
            <a:r>
              <a:rPr lang="zh-CN" altLang="en-US" sz="2000" b="1" dirty="0"/>
              <a:t>小组成员</a:t>
            </a:r>
            <a:r>
              <a:rPr lang="en-US" altLang="zh-CN" sz="2000" b="1" dirty="0"/>
              <a:t>:</a:t>
            </a:r>
            <a:r>
              <a:rPr lang="zh-CN" altLang="en-US" sz="2000" b="1" dirty="0"/>
              <a:t>   田雨</a:t>
            </a:r>
            <a:endParaRPr lang="en-US" altLang="zh-CN" sz="2000" b="1" dirty="0"/>
          </a:p>
          <a:p>
            <a:endParaRPr lang="zh-CN" altLang="en-US" sz="2000" b="1" dirty="0"/>
          </a:p>
          <a:p>
            <a:r>
              <a:rPr lang="zh-CN" altLang="en-US" sz="2000" b="1" dirty="0"/>
              <a:t>       </a:t>
            </a:r>
            <a:r>
              <a:rPr lang="en-US" altLang="zh-CN" sz="2000" b="1" dirty="0"/>
              <a:t>	      </a:t>
            </a:r>
            <a:r>
              <a:rPr lang="zh-CN" altLang="en-US" sz="2000" b="1" dirty="0"/>
              <a:t>吕嘉</a:t>
            </a:r>
            <a:endParaRPr lang="en-US" altLang="zh-CN" sz="2000" b="1" dirty="0"/>
          </a:p>
          <a:p>
            <a:endParaRPr lang="zh-CN" altLang="en-US" sz="2000" b="1" dirty="0"/>
          </a:p>
          <a:p>
            <a:r>
              <a:rPr lang="zh-CN" altLang="en-US" sz="2000" b="1" dirty="0"/>
              <a:t>                      樊睿文 </a:t>
            </a:r>
          </a:p>
          <a:p>
            <a:r>
              <a:rPr lang="zh-CN" altLang="en-US" sz="2000" b="1" dirty="0"/>
              <a:t> </a:t>
            </a:r>
          </a:p>
          <a:p>
            <a:r>
              <a:rPr lang="zh-CN" altLang="en-US" sz="2000" b="1" dirty="0"/>
              <a: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06780" y="521970"/>
            <a:ext cx="4165628" cy="461665"/>
          </a:xfrm>
          <a:prstGeom prst="rect">
            <a:avLst/>
          </a:prstGeom>
          <a:noFill/>
        </p:spPr>
        <p:txBody>
          <a:bodyPr wrap="none" rtlCol="0" anchor="t">
            <a:spAutoFit/>
          </a:bodyPr>
          <a:lstStyle/>
          <a:p>
            <a:pPr algn="l"/>
            <a:r>
              <a:rPr lang="en-US" altLang="zh-CN" sz="2400" b="1" dirty="0">
                <a:latin typeface="微软雅黑" panose="020B0503020204020204" pitchFamily="34" charset="-122"/>
                <a:ea typeface="微软雅黑" panose="020B0503020204020204" pitchFamily="34" charset="-122"/>
                <a:sym typeface="+mn-ea"/>
              </a:rPr>
              <a:t>General form of attention</a:t>
            </a:r>
          </a:p>
        </p:txBody>
      </p:sp>
      <p:pic>
        <p:nvPicPr>
          <p:cNvPr id="3" name="图片 2"/>
          <p:cNvPicPr>
            <a:picLocks noChangeAspect="1"/>
          </p:cNvPicPr>
          <p:nvPr>
            <p:custDataLst>
              <p:tags r:id="rId1"/>
            </p:custDataLst>
          </p:nvPr>
        </p:nvPicPr>
        <p:blipFill>
          <a:blip r:embed="rId4"/>
          <a:srcRect t="5580" r="9381" b="2794"/>
          <a:stretch>
            <a:fillRect/>
          </a:stretch>
        </p:blipFill>
        <p:spPr>
          <a:xfrm>
            <a:off x="7005955" y="191135"/>
            <a:ext cx="5023485" cy="6475730"/>
          </a:xfrm>
          <a:prstGeom prst="rect">
            <a:avLst/>
          </a:prstGeom>
        </p:spPr>
      </p:pic>
      <p:sp>
        <p:nvSpPr>
          <p:cNvPr id="4" name="文本框 3"/>
          <p:cNvSpPr txBox="1"/>
          <p:nvPr/>
        </p:nvSpPr>
        <p:spPr>
          <a:xfrm>
            <a:off x="906780" y="1195705"/>
            <a:ext cx="6098540" cy="5115311"/>
          </a:xfrm>
          <a:prstGeom prst="rect">
            <a:avLst/>
          </a:prstGeom>
          <a:noFill/>
        </p:spPr>
        <p:txBody>
          <a:bodyPr wrap="square" rtlCol="0" anchor="t">
            <a:spAutoFit/>
          </a:bodyPr>
          <a:lstStyle/>
          <a:p>
            <a:pPr>
              <a:lnSpc>
                <a:spcPct val="150000"/>
              </a:lnSpc>
            </a:pPr>
            <a:r>
              <a:rPr lang="zh-CN" altLang="en-US" sz="2000" dirty="0">
                <a:latin typeface="Times New Roman" panose="02020603050405020304" charset="0"/>
                <a:cs typeface="Times New Roman" panose="02020603050405020304" charset="0"/>
              </a:rPr>
              <a:t>we use the RNN structure to get the hidden state in the encoder</a:t>
            </a: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zh-CN" altLang="en-US"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5"/>
          <a:stretch>
            <a:fillRect/>
          </a:stretch>
        </p:blipFill>
        <p:spPr>
          <a:xfrm>
            <a:off x="1935480" y="1753459"/>
            <a:ext cx="1571625" cy="419100"/>
          </a:xfrm>
          <a:prstGeom prst="rect">
            <a:avLst/>
          </a:prstGeom>
        </p:spPr>
      </p:pic>
      <p:pic>
        <p:nvPicPr>
          <p:cNvPr id="8" name="图片 7"/>
          <p:cNvPicPr>
            <a:picLocks noChangeAspect="1"/>
          </p:cNvPicPr>
          <p:nvPr/>
        </p:nvPicPr>
        <p:blipFill>
          <a:blip r:embed="rId6"/>
          <a:stretch>
            <a:fillRect/>
          </a:stretch>
        </p:blipFill>
        <p:spPr>
          <a:xfrm>
            <a:off x="1021715" y="2578735"/>
            <a:ext cx="2611120" cy="652780"/>
          </a:xfrm>
          <a:prstGeom prst="rect">
            <a:avLst/>
          </a:prstGeom>
        </p:spPr>
      </p:pic>
      <p:pic>
        <p:nvPicPr>
          <p:cNvPr id="7" name="图片 6"/>
          <p:cNvPicPr>
            <a:picLocks noChangeAspect="1"/>
          </p:cNvPicPr>
          <p:nvPr/>
        </p:nvPicPr>
        <p:blipFill>
          <a:blip r:embed="rId7"/>
          <a:stretch>
            <a:fillRect/>
          </a:stretch>
        </p:blipFill>
        <p:spPr>
          <a:xfrm>
            <a:off x="906780" y="3561715"/>
            <a:ext cx="3392170" cy="1253490"/>
          </a:xfrm>
          <a:prstGeom prst="rect">
            <a:avLst/>
          </a:prstGeom>
        </p:spPr>
      </p:pic>
      <p:pic>
        <p:nvPicPr>
          <p:cNvPr id="10" name="图片 9"/>
          <p:cNvPicPr>
            <a:picLocks noChangeAspect="1"/>
          </p:cNvPicPr>
          <p:nvPr/>
        </p:nvPicPr>
        <p:blipFill>
          <a:blip r:embed="rId8"/>
          <a:stretch>
            <a:fillRect/>
          </a:stretch>
        </p:blipFill>
        <p:spPr>
          <a:xfrm>
            <a:off x="1021715" y="4988560"/>
            <a:ext cx="2841625" cy="92202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35990" y="521970"/>
            <a:ext cx="3872230" cy="460375"/>
          </a:xfrm>
          <a:prstGeom prst="rect">
            <a:avLst/>
          </a:prstGeom>
          <a:noFill/>
        </p:spPr>
        <p:txBody>
          <a:bodyPr wrap="none" rtlCol="0" anchor="t">
            <a:spAutoFit/>
          </a:bodyPr>
          <a:lstStyle/>
          <a:p>
            <a:r>
              <a:rPr lang="en-US" sz="2400" b="1">
                <a:latin typeface="微软雅黑" panose="020B0503020204020204" pitchFamily="34" charset="-122"/>
                <a:ea typeface="微软雅黑" panose="020B0503020204020204" pitchFamily="34" charset="-122"/>
                <a:sym typeface="+mn-ea"/>
              </a:rPr>
              <a:t>Feed-Forward Attention</a:t>
            </a:r>
            <a:endParaRPr lang="en-US" sz="2400"/>
          </a:p>
        </p:txBody>
      </p:sp>
      <p:pic>
        <p:nvPicPr>
          <p:cNvPr id="3" name="图片 2"/>
          <p:cNvPicPr>
            <a:picLocks noChangeAspect="1"/>
          </p:cNvPicPr>
          <p:nvPr/>
        </p:nvPicPr>
        <p:blipFill>
          <a:blip r:embed="rId3"/>
          <a:srcRect l="13136" t="1834" r="6595"/>
          <a:stretch>
            <a:fillRect/>
          </a:stretch>
        </p:blipFill>
        <p:spPr>
          <a:xfrm>
            <a:off x="6400165" y="1207770"/>
            <a:ext cx="5447665" cy="4442460"/>
          </a:xfrm>
          <a:prstGeom prst="rect">
            <a:avLst/>
          </a:prstGeom>
        </p:spPr>
      </p:pic>
      <p:sp>
        <p:nvSpPr>
          <p:cNvPr id="4" name="文本框 3"/>
          <p:cNvSpPr txBox="1"/>
          <p:nvPr/>
        </p:nvSpPr>
        <p:spPr>
          <a:xfrm>
            <a:off x="716280" y="1207770"/>
            <a:ext cx="5394325" cy="2399665"/>
          </a:xfrm>
          <a:prstGeom prst="rect">
            <a:avLst/>
          </a:prstGeom>
          <a:noFill/>
        </p:spPr>
        <p:txBody>
          <a:bodyPr wrap="square" rtlCol="0" anchor="t">
            <a:spAutoFit/>
          </a:bodyPr>
          <a:lstStyle/>
          <a:p>
            <a:pPr>
              <a:lnSpc>
                <a:spcPct val="150000"/>
              </a:lnSpc>
            </a:pPr>
            <a:r>
              <a:rPr lang="zh-CN" altLang="en-US" sz="2000" dirty="0">
                <a:latin typeface="Times New Roman" panose="02020603050405020304" charset="0"/>
                <a:cs typeface="Times New Roman" panose="02020603050405020304" charset="0"/>
              </a:rPr>
              <a:t>The above attention is simplified in feed-forward attention and applied to sequence embedding tasks as follows:</a:t>
            </a:r>
          </a:p>
          <a:p>
            <a:pPr>
              <a:lnSpc>
                <a:spcPct val="150000"/>
              </a:lnSpc>
            </a:pPr>
            <a:r>
              <a:rPr lang="zh-CN" altLang="en-US" sz="2000" dirty="0">
                <a:solidFill>
                  <a:srgbClr val="FF0000"/>
                </a:solidFill>
                <a:latin typeface="Times New Roman" panose="02020603050405020304" charset="0"/>
                <a:cs typeface="Times New Roman" panose="02020603050405020304" charset="0"/>
              </a:rPr>
              <a:t>Instead of a series of context vectors, we generate a context vector</a:t>
            </a:r>
          </a:p>
        </p:txBody>
      </p:sp>
      <p:pic>
        <p:nvPicPr>
          <p:cNvPr id="8" name="图片 7"/>
          <p:cNvPicPr>
            <a:picLocks noChangeAspect="1"/>
          </p:cNvPicPr>
          <p:nvPr/>
        </p:nvPicPr>
        <p:blipFill>
          <a:blip r:embed="rId4"/>
          <a:stretch>
            <a:fillRect/>
          </a:stretch>
        </p:blipFill>
        <p:spPr>
          <a:xfrm>
            <a:off x="1870710" y="3482340"/>
            <a:ext cx="3086100" cy="27305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35990" y="521970"/>
            <a:ext cx="3872230" cy="460375"/>
          </a:xfrm>
          <a:prstGeom prst="rect">
            <a:avLst/>
          </a:prstGeom>
          <a:noFill/>
        </p:spPr>
        <p:txBody>
          <a:bodyPr wrap="none" rtlCol="0" anchor="t">
            <a:spAutoFit/>
          </a:bodyPr>
          <a:lstStyle/>
          <a:p>
            <a:r>
              <a:rPr lang="en-US" sz="2400" b="1">
                <a:latin typeface="微软雅黑" panose="020B0503020204020204" pitchFamily="34" charset="-122"/>
                <a:ea typeface="微软雅黑" panose="020B0503020204020204" pitchFamily="34" charset="-122"/>
                <a:sym typeface="+mn-ea"/>
              </a:rPr>
              <a:t>Feed-Forward Attention</a:t>
            </a:r>
            <a:endParaRPr lang="en-US" sz="2400"/>
          </a:p>
        </p:txBody>
      </p:sp>
      <p:pic>
        <p:nvPicPr>
          <p:cNvPr id="3" name="图片 2"/>
          <p:cNvPicPr>
            <a:picLocks noChangeAspect="1"/>
          </p:cNvPicPr>
          <p:nvPr/>
        </p:nvPicPr>
        <p:blipFill>
          <a:blip r:embed="rId3"/>
          <a:srcRect l="13136" t="1834" r="6595"/>
          <a:stretch>
            <a:fillRect/>
          </a:stretch>
        </p:blipFill>
        <p:spPr>
          <a:xfrm>
            <a:off x="6383020" y="1207770"/>
            <a:ext cx="5447665" cy="4442460"/>
          </a:xfrm>
          <a:prstGeom prst="rect">
            <a:avLst/>
          </a:prstGeom>
        </p:spPr>
      </p:pic>
      <p:sp>
        <p:nvSpPr>
          <p:cNvPr id="4" name="文本框 3"/>
          <p:cNvSpPr txBox="1"/>
          <p:nvPr/>
        </p:nvSpPr>
        <p:spPr>
          <a:xfrm>
            <a:off x="716280" y="1207770"/>
            <a:ext cx="5394325" cy="5169535"/>
          </a:xfrm>
          <a:prstGeom prst="rect">
            <a:avLst/>
          </a:prstGeom>
          <a:noFill/>
        </p:spPr>
        <p:txBody>
          <a:bodyPr wrap="square" rtlCol="0" anchor="t">
            <a:spAutoFit/>
          </a:bodyPr>
          <a:lstStyle/>
          <a:p>
            <a:pPr>
              <a:lnSpc>
                <a:spcPct val="150000"/>
              </a:lnSpc>
            </a:pPr>
            <a:r>
              <a:rPr lang="zh-CN" altLang="en-US" sz="2000" dirty="0">
                <a:latin typeface="Times New Roman" panose="02020603050405020304" charset="0"/>
                <a:cs typeface="Times New Roman" panose="02020603050405020304" charset="0"/>
              </a:rPr>
              <a:t>Feed-forward  attention can be used for sequence embedding when the sequence length T is varies across sequences, it can be seen as an extreme oversimplification of attention,</a:t>
            </a:r>
            <a:r>
              <a:rPr lang="zh-CN" altLang="en-US" sz="2000" dirty="0">
                <a:solidFill>
                  <a:srgbClr val="FF0000"/>
                </a:solidFill>
                <a:latin typeface="Times New Roman" panose="02020603050405020304" charset="0"/>
                <a:cs typeface="Times New Roman" panose="02020603050405020304" charset="0"/>
              </a:rPr>
              <a:t> would be to compute c as the unweighted average of the state sequence </a:t>
            </a:r>
          </a:p>
          <a:p>
            <a:pPr>
              <a:lnSpc>
                <a:spcPct val="150000"/>
              </a:lnSpc>
            </a:pPr>
            <a:endParaRPr lang="zh-CN" altLang="en-US" sz="2000" dirty="0">
              <a:solidFill>
                <a:srgbClr val="FF0000"/>
              </a:solidFill>
              <a:latin typeface="Times New Roman" panose="02020603050405020304" charset="0"/>
              <a:cs typeface="Times New Roman" panose="02020603050405020304" charset="0"/>
            </a:endParaRPr>
          </a:p>
          <a:p>
            <a:pPr>
              <a:lnSpc>
                <a:spcPct val="150000"/>
              </a:lnSpc>
            </a:pPr>
            <a:endParaRPr lang="zh-CN" altLang="en-US" sz="2000" dirty="0">
              <a:solidFill>
                <a:srgbClr val="FF0000"/>
              </a:solidFill>
              <a:latin typeface="Times New Roman" panose="02020603050405020304" charset="0"/>
              <a:cs typeface="Times New Roman" panose="02020603050405020304" charset="0"/>
            </a:endParaRPr>
          </a:p>
          <a:p>
            <a:pPr>
              <a:lnSpc>
                <a:spcPct val="150000"/>
              </a:lnSpc>
            </a:pPr>
            <a:r>
              <a:rPr lang="en-US" altLang="zh-CN" sz="2000" dirty="0">
                <a:solidFill>
                  <a:schemeClr val="tx1"/>
                </a:solidFill>
                <a:latin typeface="Times New Roman" panose="02020603050405020304" charset="0"/>
                <a:cs typeface="Times New Roman" panose="02020603050405020304" charset="0"/>
                <a:sym typeface="+mn-ea"/>
              </a:rPr>
              <a:t>Feed-forward networks with attention</a:t>
            </a:r>
            <a:r>
              <a:rPr lang="zh-CN" altLang="en-US" sz="2000" dirty="0">
                <a:solidFill>
                  <a:schemeClr val="tx1"/>
                </a:solidFill>
                <a:latin typeface="Times New Roman" panose="02020603050405020304" charset="0"/>
                <a:cs typeface="Times New Roman" panose="02020603050405020304" charset="0"/>
              </a:rPr>
              <a:t> follows that by using this simplified form of attention</a:t>
            </a:r>
            <a:r>
              <a:rPr lang="en-US" altLang="zh-CN" sz="2000" dirty="0">
                <a:solidFill>
                  <a:schemeClr val="tx1"/>
                </a:solidFill>
                <a:latin typeface="Times New Roman" panose="02020603050405020304" charset="0"/>
                <a:cs typeface="Times New Roman" panose="02020603050405020304" charset="0"/>
              </a:rPr>
              <a:t>,it can be more effective than RNNs.</a:t>
            </a:r>
          </a:p>
        </p:txBody>
      </p:sp>
      <p:pic>
        <p:nvPicPr>
          <p:cNvPr id="6" name="图片 5"/>
          <p:cNvPicPr>
            <a:picLocks noChangeAspect="1"/>
          </p:cNvPicPr>
          <p:nvPr/>
        </p:nvPicPr>
        <p:blipFill>
          <a:blip r:embed="rId4"/>
          <a:stretch>
            <a:fillRect/>
          </a:stretch>
        </p:blipFill>
        <p:spPr>
          <a:xfrm>
            <a:off x="2119630" y="3836035"/>
            <a:ext cx="2587625" cy="113157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06780" y="521970"/>
            <a:ext cx="3494405" cy="460375"/>
          </a:xfrm>
          <a:prstGeom prst="rect">
            <a:avLst/>
          </a:prstGeom>
          <a:noFill/>
        </p:spPr>
        <p:txBody>
          <a:bodyPr wrap="none" rtlCol="0" anchor="t">
            <a:spAutoFit/>
          </a:bodyPr>
          <a:lstStyle/>
          <a:p>
            <a:pPr algn="l"/>
            <a:r>
              <a:rPr lang="en-US" altLang="zh-CN" sz="2400" b="1">
                <a:latin typeface="微软雅黑" panose="020B0503020204020204" pitchFamily="34" charset="-122"/>
                <a:ea typeface="微软雅黑" panose="020B0503020204020204" pitchFamily="34" charset="-122"/>
                <a:sym typeface="+mn-ea"/>
              </a:rPr>
              <a:t>Attention Mechanism</a:t>
            </a:r>
          </a:p>
        </p:txBody>
      </p:sp>
      <p:pic>
        <p:nvPicPr>
          <p:cNvPr id="4" name="图片 3"/>
          <p:cNvPicPr>
            <a:picLocks noChangeAspect="1"/>
          </p:cNvPicPr>
          <p:nvPr/>
        </p:nvPicPr>
        <p:blipFill>
          <a:blip r:embed="rId3" cstate="email"/>
          <a:stretch>
            <a:fillRect/>
          </a:stretch>
        </p:blipFill>
        <p:spPr>
          <a:xfrm>
            <a:off x="1972971" y="2473059"/>
            <a:ext cx="7904414" cy="3254370"/>
          </a:xfrm>
          <a:prstGeom prst="rect">
            <a:avLst/>
          </a:prstGeom>
        </p:spPr>
      </p:pic>
      <p:sp>
        <p:nvSpPr>
          <p:cNvPr id="10" name="文本框 9"/>
          <p:cNvSpPr txBox="1"/>
          <p:nvPr/>
        </p:nvSpPr>
        <p:spPr>
          <a:xfrm>
            <a:off x="906780" y="1738054"/>
            <a:ext cx="10278110" cy="498663"/>
          </a:xfrm>
          <a:prstGeom prst="rect">
            <a:avLst/>
          </a:prstGeom>
          <a:noFill/>
        </p:spPr>
        <p:txBody>
          <a:bodyPr wrap="square" rtlCol="0">
            <a:spAutoFit/>
          </a:bodyPr>
          <a:lstStyle/>
          <a:p>
            <a:pPr>
              <a:lnSpc>
                <a:spcPct val="150000"/>
              </a:lnSpc>
            </a:pPr>
            <a:r>
              <a:rPr lang="zh-CN" altLang="en-US" sz="2000" dirty="0">
                <a:latin typeface="Times New Roman" panose="02020603050405020304" charset="0"/>
                <a:cs typeface="Times New Roman" panose="02020603050405020304" charset="0"/>
              </a:rPr>
              <a:t>The constituent elements in Source are regarded as a series of &lt;Key, Value&gt; structures. </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780" y="1151448"/>
            <a:ext cx="9350550" cy="586791"/>
          </a:xfrm>
          <a:prstGeom prst="rect">
            <a:avLst/>
          </a:prstGeom>
        </p:spPr>
      </p:pic>
      <p:sp>
        <p:nvSpPr>
          <p:cNvPr id="9" name="文本框 8"/>
          <p:cNvSpPr txBox="1"/>
          <p:nvPr/>
        </p:nvSpPr>
        <p:spPr>
          <a:xfrm>
            <a:off x="906780" y="5757573"/>
            <a:ext cx="10278110" cy="1014730"/>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The attention model is to learn the importance of each element from the sequence, and then combine the elements according to the importance.</a:t>
            </a:r>
            <a:endParaRPr lang="zh-CN" altLang="en-US" sz="200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93775" y="521970"/>
            <a:ext cx="4418330" cy="460375"/>
          </a:xfrm>
          <a:prstGeom prst="rect">
            <a:avLst/>
          </a:prstGeom>
          <a:noFill/>
        </p:spPr>
        <p:txBody>
          <a:bodyPr wrap="none" rtlCol="0" anchor="t">
            <a:spAutoFit/>
          </a:bodyPr>
          <a:lstStyle/>
          <a:p>
            <a:pPr algn="l"/>
            <a:r>
              <a:rPr lang="en-US" altLang="zh-CN" sz="2400" b="1">
                <a:latin typeface="微软雅黑" panose="020B0503020204020204" pitchFamily="34" charset="-122"/>
                <a:ea typeface="微软雅黑" panose="020B0503020204020204" pitchFamily="34" charset="-122"/>
                <a:sym typeface="+mn-ea"/>
              </a:rPr>
              <a:t>Steps to calculate Attention</a:t>
            </a:r>
          </a:p>
        </p:txBody>
      </p:sp>
      <p:sp>
        <p:nvSpPr>
          <p:cNvPr id="3" name="文本框 2"/>
          <p:cNvSpPr txBox="1"/>
          <p:nvPr/>
        </p:nvSpPr>
        <p:spPr>
          <a:xfrm>
            <a:off x="377190" y="1251585"/>
            <a:ext cx="5860415" cy="1476375"/>
          </a:xfrm>
          <a:prstGeom prst="rect">
            <a:avLst/>
          </a:prstGeom>
          <a:noFill/>
        </p:spPr>
        <p:txBody>
          <a:bodyPr wrap="square" rtlCol="0">
            <a:spAutoFit/>
          </a:bodyPr>
          <a:lstStyle/>
          <a:p>
            <a:pPr algn="l">
              <a:lnSpc>
                <a:spcPct val="150000"/>
              </a:lnSpc>
            </a:pPr>
            <a:r>
              <a:rPr lang="zh-CN" altLang="en-US" sz="2000" dirty="0">
                <a:latin typeface="Times New Roman" panose="02020603050405020304" charset="0"/>
                <a:cs typeface="Times New Roman" panose="02020603050405020304" charset="0"/>
                <a:sym typeface="+mn-ea"/>
              </a:rPr>
              <a:t>In the first stage, different functions and computer systems are introduced according to the similarity between Query and a key calculation.</a:t>
            </a:r>
            <a:endParaRPr lang="zh-CN" altLang="en-US" sz="2000" dirty="0">
              <a:latin typeface="Times New Roman" panose="02020603050405020304" charset="0"/>
              <a:cs typeface="Times New Roman" panose="02020603050405020304" charset="0"/>
            </a:endParaRPr>
          </a:p>
        </p:txBody>
      </p:sp>
      <p:pic>
        <p:nvPicPr>
          <p:cNvPr id="26" name="图片 25"/>
          <p:cNvPicPr>
            <a:picLocks noChangeAspect="1"/>
          </p:cNvPicPr>
          <p:nvPr/>
        </p:nvPicPr>
        <p:blipFill>
          <a:blip r:embed="rId3"/>
          <a:srcRect l="4083" b="1136"/>
          <a:stretch>
            <a:fillRect/>
          </a:stretch>
        </p:blipFill>
        <p:spPr>
          <a:xfrm>
            <a:off x="5998845" y="389890"/>
            <a:ext cx="6085840" cy="2764155"/>
          </a:xfrm>
          <a:prstGeom prst="rect">
            <a:avLst/>
          </a:prstGeom>
        </p:spPr>
      </p:pic>
      <p:pic>
        <p:nvPicPr>
          <p:cNvPr id="6" name="图片 5"/>
          <p:cNvPicPr>
            <a:picLocks noChangeAspect="1"/>
          </p:cNvPicPr>
          <p:nvPr/>
        </p:nvPicPr>
        <p:blipFill>
          <a:blip r:embed="rId4"/>
          <a:stretch>
            <a:fillRect/>
          </a:stretch>
        </p:blipFill>
        <p:spPr>
          <a:xfrm>
            <a:off x="5814695" y="4025900"/>
            <a:ext cx="6377305" cy="1438910"/>
          </a:xfrm>
          <a:prstGeom prst="rect">
            <a:avLst/>
          </a:prstGeom>
        </p:spPr>
      </p:pic>
      <p:sp>
        <p:nvSpPr>
          <p:cNvPr id="7" name="文本框 6"/>
          <p:cNvSpPr txBox="1"/>
          <p:nvPr/>
        </p:nvSpPr>
        <p:spPr>
          <a:xfrm>
            <a:off x="0" y="3526790"/>
            <a:ext cx="5986780" cy="1938020"/>
          </a:xfrm>
          <a:prstGeom prst="rect">
            <a:avLst/>
          </a:prstGeom>
          <a:noFill/>
        </p:spPr>
        <p:txBody>
          <a:bodyPr wrap="square" rtlCol="0" anchor="t">
            <a:spAutoFit/>
          </a:bodyPr>
          <a:lstStyle/>
          <a:p>
            <a:pPr algn="l">
              <a:lnSpc>
                <a:spcPct val="150000"/>
              </a:lnSpc>
            </a:pPr>
            <a:r>
              <a:rPr lang="en-US" altLang="zh-CN" sz="2000" dirty="0">
                <a:latin typeface="Times New Roman" panose="02020603050405020304" charset="0"/>
                <a:cs typeface="Times New Roman" panose="02020603050405020304" charset="0"/>
                <a:sym typeface="+mn-ea"/>
              </a:rPr>
              <a:t>    </a:t>
            </a:r>
            <a:r>
              <a:rPr lang="zh-CN" altLang="en-US" sz="2000" dirty="0">
                <a:latin typeface="Times New Roman" panose="02020603050405020304" charset="0"/>
                <a:cs typeface="Times New Roman" panose="02020603050405020304" charset="0"/>
                <a:sym typeface="+mn-ea"/>
              </a:rPr>
              <a:t>Common methods include:</a:t>
            </a:r>
          </a:p>
          <a:p>
            <a:pPr algn="l">
              <a:lnSpc>
                <a:spcPct val="150000"/>
              </a:lnSpc>
            </a:pPr>
            <a:r>
              <a:rPr lang="en-US" altLang="zh-CN" sz="2000" dirty="0">
                <a:latin typeface="Times New Roman" panose="02020603050405020304" charset="0"/>
                <a:cs typeface="Times New Roman" panose="02020603050405020304" charset="0"/>
                <a:sym typeface="+mn-ea"/>
              </a:rPr>
              <a:t>    1.</a:t>
            </a:r>
            <a:r>
              <a:rPr lang="zh-CN" altLang="en-US" sz="2000" dirty="0">
                <a:latin typeface="Times New Roman" panose="02020603050405020304" charset="0"/>
                <a:cs typeface="Times New Roman" panose="02020603050405020304" charset="0"/>
                <a:sym typeface="+mn-ea"/>
              </a:rPr>
              <a:t> finding the vector dot product of the two</a:t>
            </a:r>
          </a:p>
          <a:p>
            <a:pPr algn="l">
              <a:lnSpc>
                <a:spcPct val="150000"/>
              </a:lnSpc>
            </a:pPr>
            <a:r>
              <a:rPr lang="en-US" altLang="zh-CN" sz="2000" dirty="0">
                <a:latin typeface="Times New Roman" panose="02020603050405020304" charset="0"/>
                <a:cs typeface="Times New Roman" panose="02020603050405020304" charset="0"/>
                <a:sym typeface="+mn-ea"/>
              </a:rPr>
              <a:t>    2.</a:t>
            </a:r>
            <a:r>
              <a:rPr lang="zh-CN" altLang="en-US" sz="2000" dirty="0">
                <a:latin typeface="Times New Roman" panose="02020603050405020304" charset="0"/>
                <a:cs typeface="Times New Roman" panose="02020603050405020304" charset="0"/>
                <a:sym typeface="+mn-ea"/>
              </a:rPr>
              <a:t> finding the vector cosine similarity of the two</a:t>
            </a:r>
          </a:p>
          <a:p>
            <a:pPr algn="l">
              <a:lnSpc>
                <a:spcPct val="150000"/>
              </a:lnSpc>
            </a:pPr>
            <a:r>
              <a:rPr lang="en-US" altLang="zh-CN" sz="2000" dirty="0">
                <a:latin typeface="Times New Roman" panose="02020603050405020304" charset="0"/>
                <a:cs typeface="Times New Roman" panose="02020603050405020304" charset="0"/>
                <a:sym typeface="+mn-ea"/>
              </a:rPr>
              <a:t>    3.</a:t>
            </a:r>
            <a:r>
              <a:rPr lang="zh-CN" altLang="en-US" sz="2000" dirty="0">
                <a:latin typeface="Times New Roman" panose="02020603050405020304" charset="0"/>
                <a:cs typeface="Times New Roman" panose="02020603050405020304" charset="0"/>
                <a:sym typeface="+mn-ea"/>
              </a:rPr>
              <a:t> introducing Additional neural network to evaluate</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93775" y="521970"/>
            <a:ext cx="4418330" cy="460375"/>
          </a:xfrm>
          <a:prstGeom prst="rect">
            <a:avLst/>
          </a:prstGeom>
          <a:noFill/>
        </p:spPr>
        <p:txBody>
          <a:bodyPr wrap="none" rtlCol="0" anchor="t">
            <a:spAutoFit/>
          </a:bodyPr>
          <a:lstStyle/>
          <a:p>
            <a:pPr algn="l"/>
            <a:r>
              <a:rPr lang="en-US" altLang="zh-CN" sz="2400" b="1">
                <a:latin typeface="微软雅黑" panose="020B0503020204020204" pitchFamily="34" charset="-122"/>
                <a:ea typeface="微软雅黑" panose="020B0503020204020204" pitchFamily="34" charset="-122"/>
                <a:sym typeface="+mn-ea"/>
              </a:rPr>
              <a:t>Steps to calculate Attention</a:t>
            </a:r>
          </a:p>
        </p:txBody>
      </p:sp>
      <p:sp>
        <p:nvSpPr>
          <p:cNvPr id="3" name="文本框 2"/>
          <p:cNvSpPr txBox="1"/>
          <p:nvPr/>
        </p:nvSpPr>
        <p:spPr>
          <a:xfrm>
            <a:off x="604097" y="1443743"/>
            <a:ext cx="5074286" cy="1883657"/>
          </a:xfrm>
          <a:prstGeom prst="rect">
            <a:avLst/>
          </a:prstGeom>
          <a:noFill/>
        </p:spPr>
        <p:txBody>
          <a:bodyPr wrap="square" rtlCol="0">
            <a:spAutoFit/>
          </a:bodyPr>
          <a:lstStyle/>
          <a:p>
            <a:pPr algn="l">
              <a:lnSpc>
                <a:spcPct val="150000"/>
              </a:lnSpc>
            </a:pPr>
            <a:r>
              <a:rPr lang="zh-CN" altLang="en-US" sz="2000" dirty="0">
                <a:latin typeface="Times New Roman" panose="02020603050405020304" charset="0"/>
                <a:cs typeface="Times New Roman" panose="02020603050405020304" charset="0"/>
              </a:rPr>
              <a:t>In the second stage, SoftMax is introduced. On the one hand, normalization can be performed, and on the other hand, the weight of important elements can be highlighted through SoftMax.</a:t>
            </a:r>
          </a:p>
        </p:txBody>
      </p:sp>
      <p:pic>
        <p:nvPicPr>
          <p:cNvPr id="7" name="图片 6"/>
          <p:cNvPicPr>
            <a:picLocks noChangeAspect="1"/>
          </p:cNvPicPr>
          <p:nvPr/>
        </p:nvPicPr>
        <p:blipFill>
          <a:blip r:embed="rId2"/>
          <a:stretch>
            <a:fillRect/>
          </a:stretch>
        </p:blipFill>
        <p:spPr>
          <a:xfrm>
            <a:off x="4394835" y="3327400"/>
            <a:ext cx="5978525" cy="2510155"/>
          </a:xfrm>
          <a:prstGeom prst="rect">
            <a:avLst/>
          </a:prstGeom>
        </p:spPr>
      </p:pic>
      <p:cxnSp>
        <p:nvCxnSpPr>
          <p:cNvPr id="8" name="直接箭头连接符 7"/>
          <p:cNvCxnSpPr/>
          <p:nvPr/>
        </p:nvCxnSpPr>
        <p:spPr>
          <a:xfrm>
            <a:off x="6774180" y="2535555"/>
            <a:ext cx="0" cy="7918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7757795" y="2535555"/>
            <a:ext cx="0" cy="7918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8912860" y="2535555"/>
            <a:ext cx="0" cy="7918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9862820" y="2535555"/>
            <a:ext cx="0" cy="7918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5983605" y="982345"/>
            <a:ext cx="4686300" cy="1552575"/>
          </a:xfrm>
          <a:prstGeom prst="rect">
            <a:avLst/>
          </a:prstGeom>
        </p:spPr>
      </p:pic>
      <p:sp>
        <p:nvSpPr>
          <p:cNvPr id="5" name="矩形 4"/>
          <p:cNvSpPr/>
          <p:nvPr/>
        </p:nvSpPr>
        <p:spPr>
          <a:xfrm>
            <a:off x="5883275" y="862965"/>
            <a:ext cx="5099685" cy="298767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93775" y="521970"/>
            <a:ext cx="4418330" cy="460375"/>
          </a:xfrm>
          <a:prstGeom prst="rect">
            <a:avLst/>
          </a:prstGeom>
          <a:noFill/>
        </p:spPr>
        <p:txBody>
          <a:bodyPr wrap="none" rtlCol="0" anchor="t">
            <a:spAutoFit/>
          </a:bodyPr>
          <a:lstStyle/>
          <a:p>
            <a:pPr algn="l"/>
            <a:r>
              <a:rPr lang="en-US" altLang="zh-CN" sz="2400" b="1">
                <a:latin typeface="微软雅黑" panose="020B0503020204020204" pitchFamily="34" charset="-122"/>
                <a:ea typeface="微软雅黑" panose="020B0503020204020204" pitchFamily="34" charset="-122"/>
                <a:sym typeface="+mn-ea"/>
              </a:rPr>
              <a:t>Steps to calculate Attention</a:t>
            </a:r>
          </a:p>
        </p:txBody>
      </p:sp>
      <p:sp>
        <p:nvSpPr>
          <p:cNvPr id="3" name="文本框 2"/>
          <p:cNvSpPr txBox="1"/>
          <p:nvPr/>
        </p:nvSpPr>
        <p:spPr>
          <a:xfrm>
            <a:off x="584153" y="1545343"/>
            <a:ext cx="4955540" cy="1883657"/>
          </a:xfrm>
          <a:prstGeom prst="rect">
            <a:avLst/>
          </a:prstGeom>
          <a:noFill/>
        </p:spPr>
        <p:txBody>
          <a:bodyPr wrap="square" rtlCol="0">
            <a:spAutoFit/>
          </a:bodyPr>
          <a:lstStyle/>
          <a:p>
            <a:pPr algn="l">
              <a:lnSpc>
                <a:spcPct val="150000"/>
              </a:lnSpc>
            </a:pPr>
            <a:r>
              <a:rPr lang="zh-CN" altLang="en-US" sz="2000" dirty="0">
                <a:latin typeface="Times New Roman" panose="02020603050405020304" charset="0"/>
                <a:cs typeface="Times New Roman" panose="02020603050405020304" charset="0"/>
              </a:rPr>
              <a:t>The third step takes the calculation result of the previous step as the corresponding weight coefficient, and then performs weighted sum to obtain the Attention value.</a:t>
            </a:r>
          </a:p>
        </p:txBody>
      </p:sp>
      <p:pic>
        <p:nvPicPr>
          <p:cNvPr id="9" name="图片 8"/>
          <p:cNvPicPr>
            <a:picLocks noChangeAspect="1"/>
          </p:cNvPicPr>
          <p:nvPr/>
        </p:nvPicPr>
        <p:blipFill>
          <a:blip r:embed="rId2"/>
          <a:stretch>
            <a:fillRect/>
          </a:stretch>
        </p:blipFill>
        <p:spPr>
          <a:xfrm>
            <a:off x="716280" y="4476750"/>
            <a:ext cx="4660265" cy="770890"/>
          </a:xfrm>
          <a:prstGeom prst="rect">
            <a:avLst/>
          </a:prstGeom>
        </p:spPr>
      </p:pic>
      <p:pic>
        <p:nvPicPr>
          <p:cNvPr id="8" name="图片 7"/>
          <p:cNvPicPr>
            <a:picLocks noChangeAspect="1"/>
          </p:cNvPicPr>
          <p:nvPr/>
        </p:nvPicPr>
        <p:blipFill>
          <a:blip r:embed="rId3"/>
          <a:stretch>
            <a:fillRect/>
          </a:stretch>
        </p:blipFill>
        <p:spPr>
          <a:xfrm>
            <a:off x="5631180" y="997585"/>
            <a:ext cx="6395085" cy="4862830"/>
          </a:xfrm>
          <a:prstGeom prst="rect">
            <a:avLst/>
          </a:prstGeom>
        </p:spPr>
      </p:pic>
      <p:sp>
        <p:nvSpPr>
          <p:cNvPr id="12" name="矩形 11"/>
          <p:cNvSpPr/>
          <p:nvPr/>
        </p:nvSpPr>
        <p:spPr>
          <a:xfrm>
            <a:off x="5671820" y="3096260"/>
            <a:ext cx="6337300" cy="318389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93775" y="521970"/>
            <a:ext cx="4764405" cy="460375"/>
          </a:xfrm>
          <a:prstGeom prst="rect">
            <a:avLst/>
          </a:prstGeom>
          <a:noFill/>
        </p:spPr>
        <p:txBody>
          <a:bodyPr wrap="none" rtlCol="0" anchor="t">
            <a:spAutoFit/>
          </a:bodyPr>
          <a:lstStyle/>
          <a:p>
            <a:pPr algn="l"/>
            <a:r>
              <a:rPr lang="en-US" altLang="zh-CN" sz="2400" b="1">
                <a:latin typeface="微软雅黑" panose="020B0503020204020204" pitchFamily="34" charset="-122"/>
                <a:ea typeface="微软雅黑" panose="020B0503020204020204" pitchFamily="34" charset="-122"/>
                <a:sym typeface="+mn-ea"/>
              </a:rPr>
              <a:t>Introduction of Self-Attention</a:t>
            </a:r>
          </a:p>
        </p:txBody>
      </p:sp>
      <p:sp>
        <p:nvSpPr>
          <p:cNvPr id="4" name="文本框 3"/>
          <p:cNvSpPr txBox="1"/>
          <p:nvPr/>
        </p:nvSpPr>
        <p:spPr>
          <a:xfrm>
            <a:off x="993775" y="1273810"/>
            <a:ext cx="10140950" cy="1476375"/>
          </a:xfrm>
          <a:prstGeom prst="rect">
            <a:avLst/>
          </a:prstGeom>
          <a:noFill/>
        </p:spPr>
        <p:txBody>
          <a:bodyPr wrap="square" rtlCol="0" anchor="t">
            <a:spAutoFit/>
          </a:bodyPr>
          <a:lstStyle/>
          <a:p>
            <a:pPr>
              <a:lnSpc>
                <a:spcPct val="150000"/>
              </a:lnSpc>
            </a:pPr>
            <a:r>
              <a:rPr lang="zh-CN" altLang="en-US" sz="2000" dirty="0">
                <a:latin typeface="Times New Roman" panose="02020603050405020304" charset="0"/>
                <a:cs typeface="Times New Roman" panose="02020603050405020304" charset="0"/>
              </a:rPr>
              <a:t>Self-Attention mechanism is the Attention mechanism that occurs between elements within the Source or between elements within the Target. It can also be understood as the special case of Target = Source Attention computer system</a:t>
            </a:r>
            <a:r>
              <a:rPr lang="en-US" altLang="zh-CN"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p:txBody>
      </p:sp>
      <p:graphicFrame>
        <p:nvGraphicFramePr>
          <p:cNvPr id="53" name="表格 8"/>
          <p:cNvGraphicFramePr>
            <a:graphicFrameLocks noGrp="1"/>
          </p:cNvGraphicFramePr>
          <p:nvPr>
            <p:custDataLst>
              <p:tags r:id="rId1"/>
            </p:custDataLst>
          </p:nvPr>
        </p:nvGraphicFramePr>
        <p:xfrm>
          <a:off x="1534795" y="3489325"/>
          <a:ext cx="9122410" cy="2268220"/>
        </p:xfrm>
        <a:graphic>
          <a:graphicData uri="http://schemas.openxmlformats.org/drawingml/2006/table">
            <a:tbl>
              <a:tblPr firstRow="1" bandRow="1">
                <a:tableStyleId>{5C22544A-7EE6-4342-B048-85BDC9FD1C3A}</a:tableStyleId>
              </a:tblPr>
              <a:tblGrid>
                <a:gridCol w="2891155">
                  <a:extLst>
                    <a:ext uri="{9D8B030D-6E8A-4147-A177-3AD203B41FA5}">
                      <a16:colId xmlns:a16="http://schemas.microsoft.com/office/drawing/2014/main" val="20000"/>
                    </a:ext>
                  </a:extLst>
                </a:gridCol>
                <a:gridCol w="2097405">
                  <a:extLst>
                    <a:ext uri="{9D8B030D-6E8A-4147-A177-3AD203B41FA5}">
                      <a16:colId xmlns:a16="http://schemas.microsoft.com/office/drawing/2014/main" val="20001"/>
                    </a:ext>
                  </a:extLst>
                </a:gridCol>
                <a:gridCol w="2350135">
                  <a:extLst>
                    <a:ext uri="{9D8B030D-6E8A-4147-A177-3AD203B41FA5}">
                      <a16:colId xmlns:a16="http://schemas.microsoft.com/office/drawing/2014/main" val="20002"/>
                    </a:ext>
                  </a:extLst>
                </a:gridCol>
                <a:gridCol w="1783715">
                  <a:extLst>
                    <a:ext uri="{9D8B030D-6E8A-4147-A177-3AD203B41FA5}">
                      <a16:colId xmlns:a16="http://schemas.microsoft.com/office/drawing/2014/main" val="20003"/>
                    </a:ext>
                  </a:extLst>
                </a:gridCol>
              </a:tblGrid>
              <a:tr h="567055">
                <a:tc>
                  <a:txBody>
                    <a:bodyPr/>
                    <a:lstStyle/>
                    <a:p>
                      <a:r>
                        <a:rPr lang="en-US" altLang="zh-CN" dirty="0"/>
                        <a:t>Model</a:t>
                      </a:r>
                      <a:endParaRPr lang="zh-CN" altLang="en-US" dirty="0"/>
                    </a:p>
                  </a:txBody>
                  <a:tcPr/>
                </a:tc>
                <a:tc>
                  <a:txBody>
                    <a:bodyPr/>
                    <a:lstStyle/>
                    <a:p>
                      <a:r>
                        <a:rPr lang="en-US" altLang="zh-CN" dirty="0"/>
                        <a:t>Transformer</a:t>
                      </a:r>
                      <a:endParaRPr lang="zh-CN" altLang="en-US" dirty="0"/>
                    </a:p>
                  </a:txBody>
                  <a:tcPr/>
                </a:tc>
                <a:tc>
                  <a:txBody>
                    <a:bodyPr/>
                    <a:lstStyle/>
                    <a:p>
                      <a:r>
                        <a:rPr lang="en-US" altLang="zh-CN" dirty="0"/>
                        <a:t>LSTM</a:t>
                      </a:r>
                      <a:endParaRPr lang="zh-CN" altLang="en-US" dirty="0"/>
                    </a:p>
                  </a:txBody>
                  <a:tcPr/>
                </a:tc>
                <a:tc>
                  <a:txBody>
                    <a:bodyPr/>
                    <a:lstStyle/>
                    <a:p>
                      <a:r>
                        <a:rPr lang="en-US" altLang="zh-CN" dirty="0"/>
                        <a:t>CNN</a:t>
                      </a:r>
                      <a:endParaRPr lang="zh-CN" altLang="en-US" dirty="0"/>
                    </a:p>
                  </a:txBody>
                  <a:tcPr/>
                </a:tc>
                <a:extLst>
                  <a:ext uri="{0D108BD9-81ED-4DB2-BD59-A6C34878D82A}">
                    <a16:rowId xmlns:a16="http://schemas.microsoft.com/office/drawing/2014/main" val="10000"/>
                  </a:ext>
                </a:extLst>
              </a:tr>
              <a:tr h="567055">
                <a:tc>
                  <a:txBody>
                    <a:bodyPr/>
                    <a:lstStyle/>
                    <a:p>
                      <a:r>
                        <a:rPr lang="en-US" altLang="zh-CN" dirty="0"/>
                        <a:t>Basic mechanism</a:t>
                      </a:r>
                      <a:endParaRPr lang="zh-CN" altLang="en-US" dirty="0"/>
                    </a:p>
                  </a:txBody>
                  <a:tcPr/>
                </a:tc>
                <a:tc>
                  <a:txBody>
                    <a:bodyPr/>
                    <a:lstStyle/>
                    <a:p>
                      <a:r>
                        <a:rPr lang="en-US" altLang="zh-CN" dirty="0"/>
                        <a:t>Self-Attention</a:t>
                      </a:r>
                      <a:endParaRPr lang="zh-CN" altLang="en-US" dirty="0"/>
                    </a:p>
                  </a:txBody>
                  <a:tcPr/>
                </a:tc>
                <a:tc>
                  <a:txBody>
                    <a:bodyPr/>
                    <a:lstStyle/>
                    <a:p>
                      <a:r>
                        <a:rPr lang="en-US" altLang="zh-CN" dirty="0"/>
                        <a:t>RNN</a:t>
                      </a:r>
                      <a:endParaRPr lang="zh-CN" altLang="en-US" dirty="0"/>
                    </a:p>
                  </a:txBody>
                  <a:tcPr/>
                </a:tc>
                <a:tc>
                  <a:txBody>
                    <a:bodyPr/>
                    <a:lstStyle/>
                    <a:p>
                      <a:r>
                        <a:rPr lang="en-US" altLang="zh-CN" dirty="0"/>
                        <a:t>CNN</a:t>
                      </a:r>
                      <a:endParaRPr lang="zh-CN" altLang="en-US" dirty="0"/>
                    </a:p>
                  </a:txBody>
                  <a:tcPr/>
                </a:tc>
                <a:extLst>
                  <a:ext uri="{0D108BD9-81ED-4DB2-BD59-A6C34878D82A}">
                    <a16:rowId xmlns:a16="http://schemas.microsoft.com/office/drawing/2014/main" val="10001"/>
                  </a:ext>
                </a:extLst>
              </a:tr>
              <a:tr h="567055">
                <a:tc>
                  <a:txBody>
                    <a:bodyPr/>
                    <a:lstStyle/>
                    <a:p>
                      <a:r>
                        <a:rPr lang="en-US" altLang="zh-CN" dirty="0"/>
                        <a:t>parallelism</a:t>
                      </a:r>
                      <a:endParaRPr lang="zh-CN" altLang="en-US" dirty="0"/>
                    </a:p>
                  </a:txBody>
                  <a:tcPr/>
                </a:tc>
                <a:tc>
                  <a:txBody>
                    <a:bodyPr/>
                    <a:lstStyle/>
                    <a:p>
                      <a:r>
                        <a:rPr lang="en-US" altLang="zh-CN" dirty="0"/>
                        <a:t>Yes</a:t>
                      </a:r>
                      <a:endParaRPr lang="zh-CN" altLang="en-US" dirty="0"/>
                    </a:p>
                  </a:txBody>
                  <a:tcPr/>
                </a:tc>
                <a:tc>
                  <a:txBody>
                    <a:bodyPr/>
                    <a:lstStyle/>
                    <a:p>
                      <a:r>
                        <a:rPr lang="en-US" altLang="zh-CN" dirty="0"/>
                        <a:t>No</a:t>
                      </a:r>
                      <a:endParaRPr lang="zh-CN" altLang="en-US" dirty="0"/>
                    </a:p>
                  </a:txBody>
                  <a:tcPr/>
                </a:tc>
                <a:tc>
                  <a:txBody>
                    <a:bodyPr/>
                    <a:lstStyle/>
                    <a:p>
                      <a:r>
                        <a:rPr lang="en-US" altLang="zh-CN" dirty="0"/>
                        <a:t>Yes</a:t>
                      </a:r>
                      <a:endParaRPr lang="zh-CN" altLang="en-US" dirty="0"/>
                    </a:p>
                  </a:txBody>
                  <a:tcPr/>
                </a:tc>
                <a:extLst>
                  <a:ext uri="{0D108BD9-81ED-4DB2-BD59-A6C34878D82A}">
                    <a16:rowId xmlns:a16="http://schemas.microsoft.com/office/drawing/2014/main" val="10002"/>
                  </a:ext>
                </a:extLst>
              </a:tr>
              <a:tr h="567055">
                <a:tc>
                  <a:txBody>
                    <a:bodyPr/>
                    <a:lstStyle/>
                    <a:p>
                      <a:r>
                        <a:rPr lang="en-US" altLang="zh-CN" dirty="0"/>
                        <a:t>Long-range dependence</a:t>
                      </a:r>
                      <a:endParaRPr lang="zh-CN" altLang="en-US" dirty="0"/>
                    </a:p>
                  </a:txBody>
                  <a:tcPr/>
                </a:tc>
                <a:tc>
                  <a:txBody>
                    <a:bodyPr/>
                    <a:lstStyle/>
                    <a:p>
                      <a:r>
                        <a:rPr lang="en-US" altLang="zh-CN" dirty="0"/>
                        <a:t>Yes</a:t>
                      </a:r>
                      <a:endParaRPr lang="zh-CN" altLang="en-US" dirty="0"/>
                    </a:p>
                  </a:txBody>
                  <a:tcPr/>
                </a:tc>
                <a:tc>
                  <a:txBody>
                    <a:bodyPr/>
                    <a:lstStyle/>
                    <a:p>
                      <a:r>
                        <a:rPr lang="en-US" altLang="zh-CN" dirty="0"/>
                        <a:t>Yes(but not enough)</a:t>
                      </a:r>
                      <a:endParaRPr lang="zh-CN" altLang="en-US" dirty="0"/>
                    </a:p>
                  </a:txBody>
                  <a:tcPr/>
                </a:tc>
                <a:tc>
                  <a:txBody>
                    <a:bodyPr/>
                    <a:lstStyle/>
                    <a:p>
                      <a:r>
                        <a:rPr lang="en-US" altLang="zh-CN" dirty="0"/>
                        <a:t>No</a:t>
                      </a:r>
                      <a:endParaRPr lang="zh-CN" altLang="en-US" dirty="0"/>
                    </a:p>
                  </a:txBody>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框 3"/>
          <p:cNvSpPr txBox="1"/>
          <p:nvPr/>
        </p:nvSpPr>
        <p:spPr>
          <a:xfrm>
            <a:off x="993775" y="1273810"/>
            <a:ext cx="10140950" cy="553085"/>
          </a:xfrm>
          <a:prstGeom prst="rect">
            <a:avLst/>
          </a:prstGeom>
          <a:noFill/>
        </p:spPr>
        <p:txBody>
          <a:bodyPr wrap="square" rtlCol="0" anchor="t">
            <a:spAutoFit/>
          </a:bodyPr>
          <a:lstStyle/>
          <a:p>
            <a:pPr>
              <a:lnSpc>
                <a:spcPct val="150000"/>
              </a:lnSpc>
            </a:pPr>
            <a:endParaRPr lang="zh-CN" altLang="en-US" sz="2000" dirty="0"/>
          </a:p>
        </p:txBody>
      </p:sp>
      <p:graphicFrame>
        <p:nvGraphicFramePr>
          <p:cNvPr id="3" name="表格 2"/>
          <p:cNvGraphicFramePr/>
          <p:nvPr>
            <p:custDataLst>
              <p:tags r:id="rId1"/>
            </p:custDataLst>
          </p:nvPr>
        </p:nvGraphicFramePr>
        <p:xfrm>
          <a:off x="1306195" y="1146175"/>
          <a:ext cx="9828530" cy="5544820"/>
        </p:xfrm>
        <a:graphic>
          <a:graphicData uri="http://schemas.openxmlformats.org/drawingml/2006/table">
            <a:tbl>
              <a:tblPr firstRow="1" bandRow="1">
                <a:tableStyleId>{5C22544A-7EE6-4342-B048-85BDC9FD1C3A}</a:tableStyleId>
              </a:tblPr>
              <a:tblGrid>
                <a:gridCol w="2238375">
                  <a:extLst>
                    <a:ext uri="{9D8B030D-6E8A-4147-A177-3AD203B41FA5}">
                      <a16:colId xmlns:a16="http://schemas.microsoft.com/office/drawing/2014/main" val="20000"/>
                    </a:ext>
                  </a:extLst>
                </a:gridCol>
                <a:gridCol w="7590155">
                  <a:extLst>
                    <a:ext uri="{9D8B030D-6E8A-4147-A177-3AD203B41FA5}">
                      <a16:colId xmlns:a16="http://schemas.microsoft.com/office/drawing/2014/main" val="20001"/>
                    </a:ext>
                  </a:extLst>
                </a:gridCol>
              </a:tblGrid>
              <a:tr h="2597785">
                <a:tc>
                  <a:txBody>
                    <a:bodyPr/>
                    <a:lstStyle/>
                    <a:p>
                      <a:pPr algn="ctr">
                        <a:lnSpc>
                          <a:spcPct val="100000"/>
                        </a:lnSpc>
                        <a:buNone/>
                      </a:pPr>
                      <a:endParaRPr lang="en-US" altLang="zh-CN" sz="2400">
                        <a:solidFill>
                          <a:schemeClr val="tx1"/>
                        </a:solidFill>
                        <a:latin typeface="Times New Roman" panose="02020603050405020304" charset="0"/>
                        <a:cs typeface="Times New Roman" panose="02020603050405020304" charset="0"/>
                      </a:endParaRPr>
                    </a:p>
                    <a:p>
                      <a:pPr algn="ctr">
                        <a:lnSpc>
                          <a:spcPct val="100000"/>
                        </a:lnSpc>
                        <a:buNone/>
                      </a:pPr>
                      <a:endParaRPr lang="en-US" altLang="zh-CN" sz="2400">
                        <a:solidFill>
                          <a:schemeClr val="tx1"/>
                        </a:solidFill>
                        <a:latin typeface="Times New Roman" panose="02020603050405020304" charset="0"/>
                        <a:cs typeface="Times New Roman" panose="02020603050405020304" charset="0"/>
                      </a:endParaRPr>
                    </a:p>
                    <a:p>
                      <a:pPr algn="ctr">
                        <a:lnSpc>
                          <a:spcPct val="100000"/>
                        </a:lnSpc>
                        <a:buNone/>
                      </a:pPr>
                      <a:r>
                        <a:rPr lang="en-US" altLang="zh-CN" sz="2800">
                          <a:solidFill>
                            <a:schemeClr val="tx1"/>
                          </a:solidFill>
                          <a:latin typeface="Times New Roman" panose="02020603050405020304" charset="0"/>
                          <a:cs typeface="Times New Roman" panose="02020603050405020304" charset="0"/>
                        </a:rPr>
                        <a:t>General Attention</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endParaRPr lang="en-US" altLang="zh-CN" sz="2400">
                        <a:solidFill>
                          <a:schemeClr val="tx1"/>
                        </a:solidFill>
                        <a:latin typeface="Times New Roman" panose="02020603050405020304" charset="0"/>
                        <a:ea typeface="微软雅黑" panose="020B0503020204020204" pitchFamily="34" charset="-122"/>
                        <a:cs typeface="Times New Roman" panose="02020603050405020304"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0"/>
                  </a:ext>
                </a:extLst>
              </a:tr>
              <a:tr h="2947035">
                <a:tc>
                  <a:txBody>
                    <a:bodyPr/>
                    <a:lstStyle/>
                    <a:p>
                      <a:pPr algn="ctr">
                        <a:buNone/>
                      </a:pPr>
                      <a:endParaRPr lang="en-US" altLang="zh-CN" sz="2800" b="1">
                        <a:solidFill>
                          <a:schemeClr val="tx1"/>
                        </a:solidFill>
                        <a:latin typeface="Times New Roman" panose="02020603050405020304" charset="0"/>
                        <a:ea typeface="微软雅黑" panose="020B0503020204020204" pitchFamily="34" charset="-122"/>
                        <a:cs typeface="Times New Roman" panose="02020603050405020304" charset="0"/>
                        <a:sym typeface="+mn-ea"/>
                      </a:endParaRPr>
                    </a:p>
                    <a:p>
                      <a:pPr algn="ctr">
                        <a:buNone/>
                      </a:pPr>
                      <a:endParaRPr lang="en-US" altLang="zh-CN" sz="2800" b="1">
                        <a:solidFill>
                          <a:schemeClr val="tx1"/>
                        </a:solidFill>
                        <a:latin typeface="Times New Roman" panose="02020603050405020304" charset="0"/>
                        <a:ea typeface="微软雅黑" panose="020B0503020204020204" pitchFamily="34" charset="-122"/>
                        <a:cs typeface="Times New Roman" panose="02020603050405020304" charset="0"/>
                        <a:sym typeface="+mn-ea"/>
                      </a:endParaRPr>
                    </a:p>
                    <a:p>
                      <a:pPr algn="ctr">
                        <a:buNone/>
                      </a:pPr>
                      <a:r>
                        <a:rPr lang="en-US" altLang="zh-CN" sz="2800" b="1">
                          <a:solidFill>
                            <a:schemeClr val="tx1"/>
                          </a:solidFill>
                          <a:latin typeface="Times New Roman" panose="02020603050405020304" charset="0"/>
                          <a:ea typeface="微软雅黑" panose="020B0503020204020204" pitchFamily="34" charset="-122"/>
                          <a:cs typeface="Times New Roman" panose="02020603050405020304" charset="0"/>
                          <a:sym typeface="+mn-ea"/>
                        </a:rPr>
                        <a:t>Self-Attention</a:t>
                      </a:r>
                    </a:p>
                    <a:p>
                      <a:pPr algn="ctr">
                        <a:buNone/>
                      </a:pPr>
                      <a:endParaRPr lang="en-US" altLang="zh-CN" sz="2800" b="1">
                        <a:solidFill>
                          <a:schemeClr val="tx1"/>
                        </a:solidFill>
                        <a:latin typeface="Times New Roman" panose="02020603050405020304" charset="0"/>
                        <a:ea typeface="微软雅黑" panose="020B0503020204020204" pitchFamily="34" charset="-122"/>
                        <a:cs typeface="Times New Roman" panose="02020603050405020304"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1"/>
                  </a:ext>
                </a:extLst>
              </a:tr>
            </a:tbl>
          </a:graphicData>
        </a:graphic>
      </p:graphicFrame>
      <p:pic>
        <p:nvPicPr>
          <p:cNvPr id="7" name="图片 21"/>
          <p:cNvPicPr>
            <a:picLocks noChangeAspect="1"/>
          </p:cNvPicPr>
          <p:nvPr>
            <p:custDataLst>
              <p:tags r:id="rId2"/>
            </p:custDataLst>
          </p:nvPr>
        </p:nvPicPr>
        <p:blipFill>
          <a:blip r:embed="rId5">
            <a:clrChange>
              <a:clrFrom>
                <a:srgbClr val="FFFFFF">
                  <a:alpha val="100000"/>
                </a:srgbClr>
              </a:clrFrom>
              <a:clrTo>
                <a:srgbClr val="FFFFFF">
                  <a:alpha val="100000"/>
                  <a:alpha val="0"/>
                </a:srgbClr>
              </a:clrTo>
            </a:clrChange>
          </a:blip>
          <a:srcRect l="21854" t="15776" r="33904" b="-6684"/>
          <a:stretch>
            <a:fillRect/>
          </a:stretch>
        </p:blipFill>
        <p:spPr>
          <a:xfrm>
            <a:off x="3684905" y="3548380"/>
            <a:ext cx="1856740" cy="3424555"/>
          </a:xfrm>
          <a:prstGeom prst="rect">
            <a:avLst/>
          </a:prstGeom>
          <a:noFill/>
          <a:ln>
            <a:noFill/>
          </a:ln>
        </p:spPr>
      </p:pic>
      <p:pic>
        <p:nvPicPr>
          <p:cNvPr id="8" name="图片 7"/>
          <p:cNvPicPr>
            <a:picLocks noChangeAspect="1"/>
          </p:cNvPicPr>
          <p:nvPr/>
        </p:nvPicPr>
        <p:blipFill>
          <a:blip r:embed="rId6" cstate="email"/>
          <a:stretch>
            <a:fillRect/>
          </a:stretch>
        </p:blipFill>
        <p:spPr>
          <a:xfrm>
            <a:off x="4472940" y="1146175"/>
            <a:ext cx="4951730" cy="2038350"/>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59810" y="3135630"/>
            <a:ext cx="7449185" cy="586740"/>
          </a:xfrm>
          <a:prstGeom prst="rect">
            <a:avLst/>
          </a:prstGeom>
        </p:spPr>
      </p:pic>
      <p:pic>
        <p:nvPicPr>
          <p:cNvPr id="10" name="图片 9"/>
          <p:cNvPicPr>
            <a:picLocks noChangeAspect="1"/>
          </p:cNvPicPr>
          <p:nvPr/>
        </p:nvPicPr>
        <p:blipFill>
          <a:blip r:embed="rId8">
            <a:clrChange>
              <a:clrFrom>
                <a:srgbClr val="FFFFFF">
                  <a:alpha val="100000"/>
                </a:srgbClr>
              </a:clrFrom>
              <a:clrTo>
                <a:srgbClr val="FFFFFF">
                  <a:alpha val="100000"/>
                  <a:alpha val="0"/>
                </a:srgbClr>
              </a:clrTo>
            </a:clrChange>
          </a:blip>
          <a:stretch>
            <a:fillRect/>
          </a:stretch>
        </p:blipFill>
        <p:spPr>
          <a:xfrm>
            <a:off x="5084445" y="5468620"/>
            <a:ext cx="6687185" cy="916305"/>
          </a:xfrm>
          <a:prstGeom prst="rect">
            <a:avLst/>
          </a:prstGeom>
          <a:noFill/>
          <a:ln>
            <a:noFill/>
          </a:ln>
        </p:spPr>
      </p:pic>
      <p:grpSp>
        <p:nvGrpSpPr>
          <p:cNvPr id="5" name="组合 4"/>
          <p:cNvGrpSpPr/>
          <p:nvPr/>
        </p:nvGrpSpPr>
        <p:grpSpPr>
          <a:xfrm>
            <a:off x="-712922" y="389801"/>
            <a:ext cx="1429202" cy="500238"/>
            <a:chOff x="-712922" y="-1"/>
            <a:chExt cx="2542884" cy="890040"/>
          </a:xfrm>
          <a:solidFill>
            <a:schemeClr val="tx1">
              <a:lumMod val="65000"/>
              <a:lumOff val="35000"/>
            </a:schemeClr>
          </a:solidFill>
        </p:grpSpPr>
        <p:sp>
          <p:nvSpPr>
            <p:cNvPr id="6" name="平行四边形 5"/>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2" name="文本框 11"/>
          <p:cNvSpPr txBox="1"/>
          <p:nvPr/>
        </p:nvSpPr>
        <p:spPr>
          <a:xfrm>
            <a:off x="1144905" y="521970"/>
            <a:ext cx="9989185" cy="460375"/>
          </a:xfrm>
          <a:prstGeom prst="rect">
            <a:avLst/>
          </a:prstGeom>
          <a:noFill/>
        </p:spPr>
        <p:txBody>
          <a:bodyPr wrap="square" rtlCol="0" anchor="t">
            <a:spAutoFit/>
          </a:bodyPr>
          <a:lstStyle/>
          <a:p>
            <a:r>
              <a:rPr lang="zh-CN" altLang="en-US" sz="2400" b="1">
                <a:solidFill>
                  <a:schemeClr val="tx1"/>
                </a:solidFill>
                <a:latin typeface="微软雅黑" panose="020B0503020204020204" pitchFamily="34" charset="-122"/>
                <a:ea typeface="微软雅黑" panose="020B0503020204020204" pitchFamily="34" charset="-122"/>
              </a:rPr>
              <a:t>Comparison of </a:t>
            </a:r>
            <a:r>
              <a:rPr lang="en-US" altLang="zh-CN" sz="2400" b="1">
                <a:solidFill>
                  <a:schemeClr val="tx1"/>
                </a:solidFill>
                <a:latin typeface="微软雅黑" panose="020B0503020204020204" pitchFamily="34" charset="-122"/>
                <a:ea typeface="微软雅黑" panose="020B0503020204020204" pitchFamily="34" charset="-122"/>
              </a:rPr>
              <a:t>General Attention</a:t>
            </a:r>
            <a:r>
              <a:rPr lang="zh-CN" altLang="en-US" sz="2400" b="1">
                <a:solidFill>
                  <a:schemeClr val="tx1"/>
                </a:solidFill>
                <a:latin typeface="微软雅黑" panose="020B0503020204020204" pitchFamily="34" charset="-122"/>
                <a:ea typeface="微软雅黑" panose="020B0503020204020204" pitchFamily="34" charset="-122"/>
              </a:rPr>
              <a:t> and </a:t>
            </a:r>
            <a:r>
              <a:rPr lang="en-US" altLang="zh-CN" sz="2400" b="1">
                <a:solidFill>
                  <a:schemeClr val="tx1"/>
                </a:solidFill>
                <a:latin typeface="微软雅黑" panose="020B0503020204020204" pitchFamily="34" charset="-122"/>
                <a:ea typeface="微软雅黑" panose="020B0503020204020204" pitchFamily="34" charset="-122"/>
              </a:rPr>
              <a:t>Self-Attention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33" name="文本框 1"/>
          <p:cNvSpPr>
            <a:spLocks noChangeArrowheads="1"/>
          </p:cNvSpPr>
          <p:nvPr/>
        </p:nvSpPr>
        <p:spPr bwMode="auto">
          <a:xfrm>
            <a:off x="869950" y="429895"/>
            <a:ext cx="73812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Applicantion of Attention in NLP</a:t>
            </a:r>
            <a:endParaRPr kumimoji="0" lang="zh-CN" altLang="en-US" sz="24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 name="文本框 5"/>
          <p:cNvSpPr txBox="1"/>
          <p:nvPr/>
        </p:nvSpPr>
        <p:spPr>
          <a:xfrm>
            <a:off x="716280" y="1024308"/>
            <a:ext cx="11060388" cy="1383665"/>
          </a:xfrm>
          <a:prstGeom prst="rect">
            <a:avLst/>
          </a:prstGeom>
          <a:noFill/>
        </p:spPr>
        <p:txBody>
          <a:bodyPr wrap="square" rtlCol="0">
            <a:spAutoFit/>
          </a:bodyPr>
          <a:lstStyle/>
          <a:p>
            <a:pPr lvl="0" algn="l">
              <a:lnSpc>
                <a:spcPct val="150000"/>
              </a:lnSpc>
            </a:pPr>
            <a:r>
              <a:rPr lang="en-US" altLang="zh-CN" sz="2000" dirty="0">
                <a:latin typeface="Times New Roman" panose="02020603050405020304" charset="0"/>
                <a:cs typeface="Times New Roman" panose="02020603050405020304" charset="0"/>
              </a:rPr>
              <a:t>Attention in Langauge model</a:t>
            </a:r>
            <a:endParaRPr lang="en-US" altLang="zh-CN" dirty="0">
              <a:solidFill>
                <a:prstClr val="black"/>
              </a:solidFill>
              <a:latin typeface="Calibri" panose="020F0502020204030204"/>
              <a:ea typeface="宋体" panose="02010600030101010101" pitchFamily="2" charset="-122"/>
            </a:endParaRPr>
          </a:p>
          <a:p>
            <a:pPr lvl="0">
              <a:lnSpc>
                <a:spcPct val="150000"/>
              </a:lnSpc>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lvl="0">
              <a:lnSpc>
                <a:spcPct val="150000"/>
              </a:lnSpc>
            </a:pPr>
            <a:endParaRPr lang="en-US" altLang="zh-CN" dirty="0">
              <a:solidFill>
                <a:prstClr val="black"/>
              </a:solidFill>
              <a:latin typeface="Calibri" panose="020F0502020204030204"/>
              <a:ea typeface="宋体" panose="02010600030101010101" pitchFamily="2" charset="-122"/>
            </a:endParaRPr>
          </a:p>
        </p:txBody>
      </p:sp>
      <p:pic>
        <p:nvPicPr>
          <p:cNvPr id="9" name="图片 8"/>
          <p:cNvPicPr>
            <a:picLocks noChangeAspect="1"/>
          </p:cNvPicPr>
          <p:nvPr/>
        </p:nvPicPr>
        <p:blipFill>
          <a:blip r:embed="rId3" cstate="email"/>
          <a:stretch>
            <a:fillRect/>
          </a:stretch>
        </p:blipFill>
        <p:spPr>
          <a:xfrm>
            <a:off x="869950" y="1586230"/>
            <a:ext cx="6227445" cy="2347595"/>
          </a:xfrm>
          <a:prstGeom prst="rect">
            <a:avLst/>
          </a:prstGeom>
        </p:spPr>
      </p:pic>
      <p:pic>
        <p:nvPicPr>
          <p:cNvPr id="2" name="图片 1"/>
          <p:cNvPicPr>
            <a:picLocks noChangeAspect="1"/>
          </p:cNvPicPr>
          <p:nvPr/>
        </p:nvPicPr>
        <p:blipFill>
          <a:blip r:embed="rId4"/>
          <a:stretch>
            <a:fillRect/>
          </a:stretch>
        </p:blipFill>
        <p:spPr>
          <a:xfrm>
            <a:off x="716280" y="4645025"/>
            <a:ext cx="6858000" cy="2076450"/>
          </a:xfrm>
          <a:prstGeom prst="rect">
            <a:avLst/>
          </a:prstGeom>
        </p:spPr>
      </p:pic>
      <p:sp>
        <p:nvSpPr>
          <p:cNvPr id="3" name="文本框 2"/>
          <p:cNvSpPr txBox="1"/>
          <p:nvPr/>
        </p:nvSpPr>
        <p:spPr>
          <a:xfrm>
            <a:off x="869950" y="4276725"/>
            <a:ext cx="2278380" cy="398780"/>
          </a:xfrm>
          <a:prstGeom prst="rect">
            <a:avLst/>
          </a:prstGeom>
          <a:noFill/>
        </p:spPr>
        <p:txBody>
          <a:bodyPr wrap="none" rtlCol="0">
            <a:spAutoFit/>
          </a:bodyPr>
          <a:lstStyle/>
          <a:p>
            <a:r>
              <a:rPr lang="en-US" altLang="zh-CN" sz="2000">
                <a:latin typeface="Times New Roman" panose="02020603050405020304" charset="0"/>
                <a:cs typeface="Times New Roman" panose="02020603050405020304" charset="0"/>
              </a:rPr>
              <a:t>Machine Translation</a:t>
            </a:r>
          </a:p>
        </p:txBody>
      </p:sp>
      <p:pic>
        <p:nvPicPr>
          <p:cNvPr id="4" name="图片 3"/>
          <p:cNvPicPr>
            <a:picLocks noChangeAspect="1"/>
          </p:cNvPicPr>
          <p:nvPr/>
        </p:nvPicPr>
        <p:blipFill>
          <a:blip r:embed="rId5"/>
          <a:srcRect l="18296" t="-739" r="21426"/>
          <a:stretch>
            <a:fillRect/>
          </a:stretch>
        </p:blipFill>
        <p:spPr>
          <a:xfrm>
            <a:off x="7642860" y="1811020"/>
            <a:ext cx="4133850" cy="4586605"/>
          </a:xfrm>
          <a:prstGeom prst="rect">
            <a:avLst/>
          </a:prstGeom>
        </p:spPr>
      </p:pic>
      <p:sp>
        <p:nvSpPr>
          <p:cNvPr id="5" name="文本框 4"/>
          <p:cNvSpPr txBox="1"/>
          <p:nvPr/>
        </p:nvSpPr>
        <p:spPr>
          <a:xfrm>
            <a:off x="7839710" y="1187450"/>
            <a:ext cx="2091690" cy="398780"/>
          </a:xfrm>
          <a:prstGeom prst="rect">
            <a:avLst/>
          </a:prstGeom>
          <a:noFill/>
        </p:spPr>
        <p:txBody>
          <a:bodyPr wrap="none" rtlCol="0">
            <a:spAutoFit/>
          </a:bodyPr>
          <a:lstStyle/>
          <a:p>
            <a:r>
              <a:rPr lang="en-US" altLang="zh-CN" sz="2000">
                <a:latin typeface="Times New Roman" panose="02020603050405020304" charset="0"/>
                <a:cs typeface="Times New Roman" panose="02020603050405020304" charset="0"/>
              </a:rPr>
              <a:t>Text Classification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clrChange>
              <a:clrFrom>
                <a:srgbClr val="DEDEDE">
                  <a:alpha val="100000"/>
                </a:srgbClr>
              </a:clrFrom>
              <a:clrTo>
                <a:srgbClr val="DEDEDE">
                  <a:alpha val="100000"/>
                  <a:alpha val="0"/>
                </a:srgbClr>
              </a:clrTo>
            </a:clrChange>
            <a:extLst>
              <a:ext uri="{28A0092B-C50C-407E-A947-70E740481C1C}">
                <a14:useLocalDpi xmlns:a14="http://schemas.microsoft.com/office/drawing/2010/main" val="0"/>
              </a:ext>
            </a:extLst>
          </a:blip>
          <a:srcRect l="4068" t="70000" r="63142" b="5907"/>
          <a:stretch>
            <a:fillRect/>
          </a:stretch>
        </p:blipFill>
        <p:spPr>
          <a:xfrm>
            <a:off x="328542" y="3723887"/>
            <a:ext cx="5190331" cy="2860127"/>
          </a:xfrm>
          <a:custGeom>
            <a:avLst/>
            <a:gdLst>
              <a:gd name="connsiteX0" fmla="*/ 0 w 2998381"/>
              <a:gd name="connsiteY0" fmla="*/ 0 h 1652255"/>
              <a:gd name="connsiteX1" fmla="*/ 2529833 w 2998381"/>
              <a:gd name="connsiteY1" fmla="*/ 0 h 1652255"/>
              <a:gd name="connsiteX2" fmla="*/ 2458844 w 2998381"/>
              <a:gd name="connsiteY2" fmla="*/ 125640 h 1652255"/>
              <a:gd name="connsiteX3" fmla="*/ 2347336 w 2998381"/>
              <a:gd name="connsiteY3" fmla="*/ 551083 h 1652255"/>
              <a:gd name="connsiteX4" fmla="*/ 2934276 w 2998381"/>
              <a:gd name="connsiteY4" fmla="*/ 58654 h 1652255"/>
              <a:gd name="connsiteX5" fmla="*/ 2978517 w 2998381"/>
              <a:gd name="connsiteY5" fmla="*/ 0 h 1652255"/>
              <a:gd name="connsiteX6" fmla="*/ 2998381 w 2998381"/>
              <a:gd name="connsiteY6" fmla="*/ 0 h 1652255"/>
              <a:gd name="connsiteX7" fmla="*/ 2998381 w 2998381"/>
              <a:gd name="connsiteY7" fmla="*/ 1652255 h 1652255"/>
              <a:gd name="connsiteX8" fmla="*/ 0 w 2998381"/>
              <a:gd name="connsiteY8" fmla="*/ 1652255 h 16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381" h="1652255">
                <a:moveTo>
                  <a:pt x="0" y="0"/>
                </a:moveTo>
                <a:lnTo>
                  <a:pt x="2529833" y="0"/>
                </a:lnTo>
                <a:lnTo>
                  <a:pt x="2458844" y="125640"/>
                </a:lnTo>
                <a:cubicBezTo>
                  <a:pt x="2341829" y="346398"/>
                  <a:pt x="2293781" y="512403"/>
                  <a:pt x="2347336" y="551083"/>
                </a:cubicBezTo>
                <a:cubicBezTo>
                  <a:pt x="2422313" y="605234"/>
                  <a:pt x="2671588" y="391885"/>
                  <a:pt x="2934276" y="58654"/>
                </a:cubicBezTo>
                <a:lnTo>
                  <a:pt x="2978517" y="0"/>
                </a:lnTo>
                <a:lnTo>
                  <a:pt x="2998381" y="0"/>
                </a:lnTo>
                <a:lnTo>
                  <a:pt x="2998381" y="1652255"/>
                </a:lnTo>
                <a:lnTo>
                  <a:pt x="0" y="1652255"/>
                </a:lnTo>
                <a:close/>
              </a:path>
            </a:pathLst>
          </a:custGeom>
        </p:spPr>
      </p:pic>
      <p:sp>
        <p:nvSpPr>
          <p:cNvPr id="5" name="矩形 4"/>
          <p:cNvSpPr/>
          <p:nvPr/>
        </p:nvSpPr>
        <p:spPr>
          <a:xfrm>
            <a:off x="247426" y="129092"/>
            <a:ext cx="11693562" cy="6465346"/>
          </a:xfrm>
          <a:prstGeom prst="rect">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83608" y="2515978"/>
            <a:ext cx="3789900" cy="1569658"/>
          </a:xfrm>
          <a:prstGeom prst="rect">
            <a:avLst/>
          </a:prstGeom>
          <a:noFill/>
        </p:spPr>
        <p:txBody>
          <a:bodyPr vert="horz" wrap="square" lIns="91436" tIns="45719" rIns="91436" bIns="45719" rtlCol="0">
            <a:spAutoFit/>
          </a:bodyPr>
          <a:lstStyle/>
          <a:p>
            <a:pPr algn="ctr"/>
            <a:r>
              <a:rPr lang="en-US" altLang="zh-CN" sz="9600" b="1" spc="300" dirty="0">
                <a:solidFill>
                  <a:schemeClr val="tx1">
                    <a:lumMod val="75000"/>
                    <a:lumOff val="25000"/>
                  </a:schemeClr>
                </a:solidFill>
                <a:latin typeface="微软雅黑" panose="020B0503020204020204" pitchFamily="34" charset="-122"/>
                <a:ea typeface="微软雅黑" panose="020B0503020204020204" pitchFamily="34" charset="-122"/>
              </a:rPr>
              <a:t>C</a:t>
            </a:r>
            <a:r>
              <a:rPr lang="en-US" altLang="zh-CN" sz="2800" b="1" spc="300" dirty="0">
                <a:solidFill>
                  <a:schemeClr val="tx1">
                    <a:lumMod val="75000"/>
                    <a:lumOff val="25000"/>
                  </a:schemeClr>
                </a:solidFill>
                <a:latin typeface="微软雅黑" panose="020B0503020204020204" pitchFamily="34" charset="-122"/>
                <a:ea typeface="微软雅黑" panose="020B0503020204020204" pitchFamily="34" charset="-122"/>
              </a:rPr>
              <a:t>ONTENTS</a:t>
            </a:r>
            <a:endParaRPr lang="zh-HK" altLang="en-US" sz="2800" b="1"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888008" y="2587752"/>
            <a:ext cx="1821180" cy="923330"/>
          </a:xfrm>
          <a:prstGeom prst="rect">
            <a:avLst/>
          </a:prstGeom>
          <a:noFill/>
        </p:spPr>
        <p:txBody>
          <a:bodyPr wrap="square" rtlCol="0">
            <a:spAutoFit/>
          </a:bodyPr>
          <a:lstStyle/>
          <a:p>
            <a:r>
              <a:rPr lang="zh-CN" altLang="en-US" sz="5400" b="1" dirty="0">
                <a:solidFill>
                  <a:schemeClr val="tx1">
                    <a:lumMod val="75000"/>
                    <a:lumOff val="25000"/>
                  </a:schemeClr>
                </a:solidFill>
                <a:latin typeface="微软雅黑" panose="020B0503020204020204" pitchFamily="34" charset="-122"/>
                <a:ea typeface="微软雅黑" panose="020B0503020204020204" pitchFamily="34" charset="-122"/>
              </a:rPr>
              <a:t>目录</a:t>
            </a:r>
          </a:p>
        </p:txBody>
      </p:sp>
      <p:grpSp>
        <p:nvGrpSpPr>
          <p:cNvPr id="19" name="组合 18"/>
          <p:cNvGrpSpPr/>
          <p:nvPr/>
        </p:nvGrpSpPr>
        <p:grpSpPr>
          <a:xfrm>
            <a:off x="1761867" y="1456875"/>
            <a:ext cx="1581319" cy="1124947"/>
            <a:chOff x="3311525" y="1446213"/>
            <a:chExt cx="5572125" cy="3963988"/>
          </a:xfrm>
          <a:solidFill>
            <a:schemeClr val="tx1">
              <a:lumMod val="65000"/>
              <a:lumOff val="35000"/>
            </a:schemeClr>
          </a:solidFill>
        </p:grpSpPr>
        <p:sp>
          <p:nvSpPr>
            <p:cNvPr id="20" name="Freeform 5"/>
            <p:cNvSpPr/>
            <p:nvPr/>
          </p:nvSpPr>
          <p:spPr bwMode="auto">
            <a:xfrm>
              <a:off x="3311525" y="1446213"/>
              <a:ext cx="5572125"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21" name="Freeform 6"/>
            <p:cNvSpPr/>
            <p:nvPr/>
          </p:nvSpPr>
          <p:spPr bwMode="auto">
            <a:xfrm>
              <a:off x="4341813" y="3486151"/>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22" name="Freeform 7"/>
            <p:cNvSpPr/>
            <p:nvPr/>
          </p:nvSpPr>
          <p:spPr bwMode="auto">
            <a:xfrm>
              <a:off x="4930775" y="3494088"/>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23" name="Freeform 8"/>
            <p:cNvSpPr/>
            <p:nvPr/>
          </p:nvSpPr>
          <p:spPr bwMode="auto">
            <a:xfrm>
              <a:off x="4543425" y="3681413"/>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grpSp>
      <p:sp>
        <p:nvSpPr>
          <p:cNvPr id="25" name="文本框 24"/>
          <p:cNvSpPr txBox="1"/>
          <p:nvPr/>
        </p:nvSpPr>
        <p:spPr>
          <a:xfrm>
            <a:off x="5929400" y="1789572"/>
            <a:ext cx="891020" cy="399284"/>
          </a:xfrm>
          <a:prstGeom prst="rect">
            <a:avLst/>
          </a:prstGeom>
          <a:noFill/>
        </p:spPr>
        <p:txBody>
          <a:bodyPr wrap="square" rtlCol="0">
            <a:no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1.</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6766870" y="1789571"/>
            <a:ext cx="2258290" cy="416704"/>
          </a:xfrm>
          <a:prstGeom prst="rect">
            <a:avLst/>
          </a:prstGeom>
        </p:spPr>
        <p:txBody>
          <a:bodyPr wrap="none">
            <a:no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Introduction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929400" y="2631460"/>
            <a:ext cx="891020" cy="344330"/>
          </a:xfrm>
          <a:prstGeom prst="rect">
            <a:avLst/>
          </a:prstGeom>
          <a:noFill/>
        </p:spPr>
        <p:txBody>
          <a:bodyPr wrap="square" rtlCol="0">
            <a:no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2.</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6766870" y="2631460"/>
            <a:ext cx="2673424" cy="461665"/>
          </a:xfrm>
          <a:prstGeom prst="rect">
            <a:avLst/>
          </a:prstGeom>
        </p:spPr>
        <p:txBody>
          <a:bodyPr wrap="non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Model structure</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5929399" y="3473349"/>
            <a:ext cx="891020" cy="344330"/>
          </a:xfrm>
          <a:prstGeom prst="rect">
            <a:avLst/>
          </a:prstGeom>
          <a:noFill/>
        </p:spPr>
        <p:txBody>
          <a:bodyPr wrap="square" rtlCol="0">
            <a:no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3.</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6766869" y="3473349"/>
            <a:ext cx="1965603" cy="461665"/>
          </a:xfrm>
          <a:prstGeom prst="rect">
            <a:avLst/>
          </a:prstGeom>
        </p:spPr>
        <p:txBody>
          <a:bodyPr wrap="non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Application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5929399" y="4315238"/>
            <a:ext cx="891020" cy="344330"/>
          </a:xfrm>
          <a:prstGeom prst="rect">
            <a:avLst/>
          </a:prstGeom>
          <a:noFill/>
        </p:spPr>
        <p:txBody>
          <a:bodyPr wrap="square" rtlCol="0">
            <a:no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4.</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6766869" y="4315238"/>
            <a:ext cx="1672637" cy="461665"/>
          </a:xfrm>
          <a:prstGeom prst="rect">
            <a:avLst/>
          </a:prstGeom>
        </p:spPr>
        <p:txBody>
          <a:bodyPr wrap="non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Summary</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clrChange>
              <a:clrFrom>
                <a:srgbClr val="DEDEDE">
                  <a:alpha val="100000"/>
                </a:srgbClr>
              </a:clrFrom>
              <a:clrTo>
                <a:srgbClr val="DEDEDE">
                  <a:alpha val="100000"/>
                  <a:alpha val="0"/>
                </a:srgbClr>
              </a:clrTo>
            </a:clrChange>
            <a:extLst>
              <a:ext uri="{28A0092B-C50C-407E-A947-70E740481C1C}">
                <a14:useLocalDpi xmlns:a14="http://schemas.microsoft.com/office/drawing/2010/main" val="0"/>
              </a:ext>
            </a:extLst>
          </a:blip>
          <a:srcRect l="4068" t="70000" r="63142" b="5907"/>
          <a:stretch>
            <a:fillRect/>
          </a:stretch>
        </p:blipFill>
        <p:spPr>
          <a:xfrm>
            <a:off x="328542" y="3723887"/>
            <a:ext cx="5190331" cy="2860127"/>
          </a:xfrm>
          <a:custGeom>
            <a:avLst/>
            <a:gdLst>
              <a:gd name="connsiteX0" fmla="*/ 0 w 2998381"/>
              <a:gd name="connsiteY0" fmla="*/ 0 h 1652255"/>
              <a:gd name="connsiteX1" fmla="*/ 2529833 w 2998381"/>
              <a:gd name="connsiteY1" fmla="*/ 0 h 1652255"/>
              <a:gd name="connsiteX2" fmla="*/ 2458844 w 2998381"/>
              <a:gd name="connsiteY2" fmla="*/ 125640 h 1652255"/>
              <a:gd name="connsiteX3" fmla="*/ 2347336 w 2998381"/>
              <a:gd name="connsiteY3" fmla="*/ 551083 h 1652255"/>
              <a:gd name="connsiteX4" fmla="*/ 2934276 w 2998381"/>
              <a:gd name="connsiteY4" fmla="*/ 58654 h 1652255"/>
              <a:gd name="connsiteX5" fmla="*/ 2978517 w 2998381"/>
              <a:gd name="connsiteY5" fmla="*/ 0 h 1652255"/>
              <a:gd name="connsiteX6" fmla="*/ 2998381 w 2998381"/>
              <a:gd name="connsiteY6" fmla="*/ 0 h 1652255"/>
              <a:gd name="connsiteX7" fmla="*/ 2998381 w 2998381"/>
              <a:gd name="connsiteY7" fmla="*/ 1652255 h 1652255"/>
              <a:gd name="connsiteX8" fmla="*/ 0 w 2998381"/>
              <a:gd name="connsiteY8" fmla="*/ 1652255 h 16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381" h="1652255">
                <a:moveTo>
                  <a:pt x="0" y="0"/>
                </a:moveTo>
                <a:lnTo>
                  <a:pt x="2529833" y="0"/>
                </a:lnTo>
                <a:lnTo>
                  <a:pt x="2458844" y="125640"/>
                </a:lnTo>
                <a:cubicBezTo>
                  <a:pt x="2341829" y="346398"/>
                  <a:pt x="2293781" y="512403"/>
                  <a:pt x="2347336" y="551083"/>
                </a:cubicBezTo>
                <a:cubicBezTo>
                  <a:pt x="2422313" y="605234"/>
                  <a:pt x="2671588" y="391885"/>
                  <a:pt x="2934276" y="58654"/>
                </a:cubicBezTo>
                <a:lnTo>
                  <a:pt x="2978517" y="0"/>
                </a:lnTo>
                <a:lnTo>
                  <a:pt x="2998381" y="0"/>
                </a:lnTo>
                <a:lnTo>
                  <a:pt x="2998381" y="1652255"/>
                </a:lnTo>
                <a:lnTo>
                  <a:pt x="0" y="1652255"/>
                </a:lnTo>
                <a:close/>
              </a:path>
            </a:pathLst>
          </a:custGeom>
        </p:spPr>
      </p:pic>
      <p:sp>
        <p:nvSpPr>
          <p:cNvPr id="5" name="矩形 4"/>
          <p:cNvSpPr/>
          <p:nvPr/>
        </p:nvSpPr>
        <p:spPr>
          <a:xfrm>
            <a:off x="247426" y="129092"/>
            <a:ext cx="11693562" cy="6465346"/>
          </a:xfrm>
          <a:prstGeom prst="rect">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967725" y="975055"/>
            <a:ext cx="4363691" cy="3104316"/>
            <a:chOff x="3311525" y="1446213"/>
            <a:chExt cx="5572125" cy="3963988"/>
          </a:xfrm>
          <a:solidFill>
            <a:schemeClr val="tx1">
              <a:lumMod val="75000"/>
              <a:lumOff val="25000"/>
              <a:alpha val="7000"/>
            </a:schemeClr>
          </a:solidFill>
        </p:grpSpPr>
        <p:sp>
          <p:nvSpPr>
            <p:cNvPr id="25" name="Freeform 5"/>
            <p:cNvSpPr/>
            <p:nvPr/>
          </p:nvSpPr>
          <p:spPr bwMode="auto">
            <a:xfrm>
              <a:off x="3311525" y="1446213"/>
              <a:ext cx="5572125"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
            <p:cNvSpPr/>
            <p:nvPr/>
          </p:nvSpPr>
          <p:spPr bwMode="auto">
            <a:xfrm>
              <a:off x="4341813" y="3486151"/>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7"/>
            <p:cNvSpPr/>
            <p:nvPr/>
          </p:nvSpPr>
          <p:spPr bwMode="auto">
            <a:xfrm>
              <a:off x="4930775" y="3494088"/>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4543425" y="3681413"/>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9" name="矩形 28"/>
          <p:cNvSpPr/>
          <p:nvPr/>
        </p:nvSpPr>
        <p:spPr>
          <a:xfrm>
            <a:off x="3569970" y="2729876"/>
            <a:ext cx="5165261" cy="830997"/>
          </a:xfrm>
          <a:prstGeom prst="rect">
            <a:avLst/>
          </a:prstGeom>
        </p:spPr>
        <p:txBody>
          <a:bodyPr wrap="none">
            <a:spAutoFit/>
          </a:bodyPr>
          <a:lstStyle/>
          <a:p>
            <a:pPr algn="ctr"/>
            <a:r>
              <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rPr>
              <a:t>Model structure</a:t>
            </a:r>
            <a:endPar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5361615" y="1385376"/>
            <a:ext cx="1581319" cy="1124947"/>
            <a:chOff x="3311525" y="1446213"/>
            <a:chExt cx="5572125" cy="3963988"/>
          </a:xfrm>
          <a:solidFill>
            <a:schemeClr val="tx1">
              <a:lumMod val="65000"/>
              <a:lumOff val="35000"/>
            </a:schemeClr>
          </a:solidFill>
        </p:grpSpPr>
        <p:sp>
          <p:nvSpPr>
            <p:cNvPr id="31" name="Freeform 5"/>
            <p:cNvSpPr/>
            <p:nvPr/>
          </p:nvSpPr>
          <p:spPr bwMode="auto">
            <a:xfrm>
              <a:off x="3311525" y="1446213"/>
              <a:ext cx="5572125"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6"/>
            <p:cNvSpPr/>
            <p:nvPr/>
          </p:nvSpPr>
          <p:spPr bwMode="auto">
            <a:xfrm>
              <a:off x="4341813" y="3486151"/>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
            <p:cNvSpPr/>
            <p:nvPr/>
          </p:nvSpPr>
          <p:spPr bwMode="auto">
            <a:xfrm>
              <a:off x="4930775" y="3494088"/>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
            <p:cNvSpPr/>
            <p:nvPr/>
          </p:nvSpPr>
          <p:spPr bwMode="auto">
            <a:xfrm>
              <a:off x="4543425" y="3681413"/>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63"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b="1" dirty="0">
                <a:solidFill>
                  <a:prstClr val="black">
                    <a:lumMod val="75000"/>
                    <a:lumOff val="25000"/>
                  </a:prstClr>
                </a:solidFill>
                <a:latin typeface="微软雅黑" panose="020B0503020204020204" pitchFamily="34" charset="-122"/>
                <a:ea typeface="微软雅黑" panose="020B0503020204020204" pitchFamily="34" charset="-122"/>
              </a:rPr>
              <a:t>Introduction</a:t>
            </a:r>
            <a:endParaRPr lang="zh-CN" altLang="en-US" sz="2400" b="1"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93"/>
          <p:cNvSpPr>
            <a:spLocks noChangeArrowheads="1"/>
          </p:cNvSpPr>
          <p:nvPr/>
        </p:nvSpPr>
        <p:spPr bwMode="auto">
          <a:xfrm>
            <a:off x="869842" y="1279182"/>
            <a:ext cx="5184140" cy="323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1216025"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Transformer is a model for seq2seq task proposed by Google researchers in the article "Attention Is All You Need" in 2017 NIPS.</a:t>
            </a:r>
          </a:p>
          <a:p>
            <a:pPr marL="0" marR="0" lvl="0" indent="0" algn="l" defTabSz="1216025"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It does not have the loop structure of RNN or the convolution structure of CNN. </a:t>
            </a:r>
          </a:p>
          <a:p>
            <a:pPr marL="0" marR="0" lvl="0" indent="0" algn="l" defTabSz="1216025"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It is obtained in tasks such as machine translation. Certainly improved.</a:t>
            </a:r>
          </a:p>
        </p:txBody>
      </p:sp>
      <p:pic>
        <p:nvPicPr>
          <p:cNvPr id="2" name="图片 1"/>
          <p:cNvPicPr>
            <a:picLocks noChangeAspect="1"/>
          </p:cNvPicPr>
          <p:nvPr/>
        </p:nvPicPr>
        <p:blipFill>
          <a:blip r:embed="rId3"/>
          <a:stretch>
            <a:fillRect/>
          </a:stretch>
        </p:blipFill>
        <p:spPr>
          <a:xfrm>
            <a:off x="7084660" y="890038"/>
            <a:ext cx="4276804" cy="46064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矩形 93"/>
          <p:cNvSpPr>
            <a:spLocks noChangeArrowheads="1"/>
          </p:cNvSpPr>
          <p:nvPr/>
        </p:nvSpPr>
        <p:spPr bwMode="auto">
          <a:xfrm>
            <a:off x="1063674" y="2082282"/>
            <a:ext cx="4850130" cy="226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ts val="0"/>
              </a:spcBef>
              <a:buNone/>
            </a:pPr>
            <a:r>
              <a:rPr lang="en-US" altLang="zh-CN" sz="2000" dirty="0">
                <a:latin typeface="Times New Roman" panose="02020603050405020304" charset="0"/>
                <a:ea typeface="+mn-ea"/>
                <a:cs typeface="Times New Roman" panose="02020603050405020304" charset="0"/>
              </a:rPr>
              <a:t>The Transformer contains four parts.</a:t>
            </a:r>
            <a:endParaRPr lang="zh-CN" altLang="en-US" sz="2000" dirty="0">
              <a:latin typeface="Times New Roman" panose="02020603050405020304" charset="0"/>
              <a:ea typeface="+mn-ea"/>
              <a:cs typeface="Times New Roman" panose="02020603050405020304" charset="0"/>
              <a:sym typeface="+mn-ea"/>
            </a:endParaRPr>
          </a:p>
          <a:p>
            <a:pPr>
              <a:lnSpc>
                <a:spcPct val="150000"/>
              </a:lnSpc>
              <a:spcBef>
                <a:spcPts val="0"/>
              </a:spcBef>
              <a:buNone/>
            </a:pPr>
            <a:r>
              <a:rPr lang="en-US" altLang="zh-CN" sz="2000" dirty="0">
                <a:latin typeface="Times New Roman" panose="02020603050405020304" charset="0"/>
                <a:ea typeface="+mn-ea"/>
                <a:cs typeface="Times New Roman" panose="02020603050405020304" charset="0"/>
                <a:sym typeface="+mn-ea"/>
              </a:rPr>
              <a:t>The </a:t>
            </a:r>
            <a:r>
              <a:rPr lang="en-US" altLang="zh-CN" sz="2000" b="1" dirty="0">
                <a:latin typeface="Times New Roman" panose="02020603050405020304" charset="0"/>
                <a:ea typeface="+mn-ea"/>
                <a:cs typeface="Times New Roman" panose="02020603050405020304" charset="0"/>
                <a:sym typeface="+mn-ea"/>
              </a:rPr>
              <a:t>first</a:t>
            </a:r>
            <a:r>
              <a:rPr lang="en-US" altLang="zh-CN" sz="2000" dirty="0">
                <a:latin typeface="Times New Roman" panose="02020603050405020304" charset="0"/>
                <a:ea typeface="+mn-ea"/>
                <a:cs typeface="Times New Roman" panose="02020603050405020304" charset="0"/>
                <a:sym typeface="+mn-ea"/>
              </a:rPr>
              <a:t> is Input.</a:t>
            </a:r>
          </a:p>
          <a:p>
            <a:pPr>
              <a:lnSpc>
                <a:spcPct val="150000"/>
              </a:lnSpc>
              <a:spcBef>
                <a:spcPts val="0"/>
              </a:spcBef>
              <a:buNone/>
            </a:pPr>
            <a:r>
              <a:rPr lang="en-US" altLang="zh-CN" sz="2000" dirty="0">
                <a:latin typeface="Times New Roman" panose="02020603050405020304" charset="0"/>
                <a:ea typeface="+mn-ea"/>
                <a:cs typeface="Times New Roman" panose="02020603050405020304" charset="0"/>
                <a:sym typeface="+mn-ea"/>
              </a:rPr>
              <a:t>The </a:t>
            </a:r>
            <a:r>
              <a:rPr lang="en-US" altLang="zh-CN" sz="2000" b="1" dirty="0">
                <a:latin typeface="Times New Roman" panose="02020603050405020304" charset="0"/>
                <a:ea typeface="+mn-ea"/>
                <a:cs typeface="Times New Roman" panose="02020603050405020304" charset="0"/>
                <a:sym typeface="+mn-ea"/>
              </a:rPr>
              <a:t>second</a:t>
            </a:r>
            <a:r>
              <a:rPr lang="en-US" altLang="zh-CN" sz="2000" dirty="0">
                <a:latin typeface="Times New Roman" panose="02020603050405020304" charset="0"/>
                <a:ea typeface="+mn-ea"/>
                <a:cs typeface="Times New Roman" panose="02020603050405020304" charset="0"/>
                <a:sym typeface="+mn-ea"/>
              </a:rPr>
              <a:t> is Encoder.</a:t>
            </a:r>
          </a:p>
          <a:p>
            <a:pPr>
              <a:lnSpc>
                <a:spcPct val="150000"/>
              </a:lnSpc>
              <a:spcBef>
                <a:spcPts val="0"/>
              </a:spcBef>
              <a:buNone/>
            </a:pPr>
            <a:r>
              <a:rPr lang="en-US" altLang="zh-CN" sz="2000" dirty="0">
                <a:latin typeface="Times New Roman" panose="02020603050405020304" charset="0"/>
                <a:ea typeface="+mn-ea"/>
                <a:cs typeface="Times New Roman" panose="02020603050405020304" charset="0"/>
                <a:sym typeface="+mn-ea"/>
              </a:rPr>
              <a:t>The </a:t>
            </a:r>
            <a:r>
              <a:rPr lang="en-US" altLang="zh-CN" sz="2000" b="1" dirty="0">
                <a:latin typeface="Times New Roman" panose="02020603050405020304" charset="0"/>
                <a:ea typeface="+mn-ea"/>
                <a:cs typeface="Times New Roman" panose="02020603050405020304" charset="0"/>
                <a:sym typeface="+mn-ea"/>
              </a:rPr>
              <a:t>third</a:t>
            </a:r>
            <a:r>
              <a:rPr lang="en-US" altLang="zh-CN" sz="2000" dirty="0">
                <a:latin typeface="Times New Roman" panose="02020603050405020304" charset="0"/>
                <a:ea typeface="+mn-ea"/>
                <a:cs typeface="Times New Roman" panose="02020603050405020304" charset="0"/>
                <a:sym typeface="+mn-ea"/>
              </a:rPr>
              <a:t> is Decoder.</a:t>
            </a:r>
          </a:p>
          <a:p>
            <a:pPr>
              <a:lnSpc>
                <a:spcPct val="150000"/>
              </a:lnSpc>
              <a:spcBef>
                <a:spcPts val="0"/>
              </a:spcBef>
              <a:buNone/>
            </a:pPr>
            <a:r>
              <a:rPr lang="en-US" altLang="zh-CN" sz="2000" dirty="0">
                <a:latin typeface="Times New Roman" panose="02020603050405020304" charset="0"/>
                <a:ea typeface="+mn-ea"/>
                <a:cs typeface="Times New Roman" panose="02020603050405020304" charset="0"/>
                <a:sym typeface="+mn-ea"/>
              </a:rPr>
              <a:t>The </a:t>
            </a:r>
            <a:r>
              <a:rPr lang="en-US" altLang="zh-CN" sz="2000" b="1" dirty="0">
                <a:latin typeface="Times New Roman" panose="02020603050405020304" charset="0"/>
                <a:ea typeface="+mn-ea"/>
                <a:cs typeface="Times New Roman" panose="02020603050405020304" charset="0"/>
                <a:sym typeface="+mn-ea"/>
              </a:rPr>
              <a:t>fourth</a:t>
            </a:r>
            <a:r>
              <a:rPr lang="en-US" altLang="zh-CN" sz="2000" dirty="0">
                <a:latin typeface="Times New Roman" panose="02020603050405020304" charset="0"/>
                <a:ea typeface="+mn-ea"/>
                <a:cs typeface="Times New Roman" panose="02020603050405020304" charset="0"/>
                <a:sym typeface="+mn-ea"/>
              </a:rPr>
              <a:t> is Output.</a:t>
            </a:r>
          </a:p>
        </p:txBody>
      </p:sp>
      <p:grpSp>
        <p:nvGrpSpPr>
          <p:cNvPr id="34" name="组合 33"/>
          <p:cNvGrpSpPr/>
          <p:nvPr/>
        </p:nvGrpSpPr>
        <p:grpSpPr>
          <a:xfrm>
            <a:off x="-702762" y="394881"/>
            <a:ext cx="1429202" cy="500238"/>
            <a:chOff x="-712922" y="-1"/>
            <a:chExt cx="2542884" cy="890040"/>
          </a:xfrm>
          <a:solidFill>
            <a:schemeClr val="tx1">
              <a:lumMod val="65000"/>
              <a:lumOff val="35000"/>
            </a:schemeClr>
          </a:solidFill>
        </p:grpSpPr>
        <p:sp>
          <p:nvSpPr>
            <p:cNvPr id="35" name="平行四边形 34"/>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7" name="文本框 1"/>
          <p:cNvSpPr>
            <a:spLocks noChangeArrowheads="1"/>
          </p:cNvSpPr>
          <p:nvPr/>
        </p:nvSpPr>
        <p:spPr bwMode="auto">
          <a:xfrm>
            <a:off x="869842" y="414768"/>
            <a:ext cx="31785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latin typeface="微软雅黑" panose="020B0503020204020204" pitchFamily="34" charset="-122"/>
                <a:ea typeface="微软雅黑" panose="020B0503020204020204" pitchFamily="34" charset="-122"/>
              </a:rPr>
              <a:t>Model</a:t>
            </a:r>
            <a:r>
              <a:rPr lang="en-US" altLang="zh-CN" sz="2400" b="1" dirty="0"/>
              <a:t> </a:t>
            </a:r>
            <a:r>
              <a:rPr lang="en-US" altLang="zh-CN" sz="2400" b="1" dirty="0">
                <a:latin typeface="微软雅黑" panose="020B0503020204020204" pitchFamily="34" charset="-122"/>
                <a:ea typeface="微软雅黑" panose="020B0503020204020204" pitchFamily="34" charset="-122"/>
              </a:rPr>
              <a:t>structure</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p:cNvPicPr>
            <a:picLocks noChangeAspect="1"/>
          </p:cNvPicPr>
          <p:nvPr/>
        </p:nvPicPr>
        <p:blipFill>
          <a:blip r:embed="rId3">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6386012" y="178788"/>
            <a:ext cx="5441152" cy="6500423"/>
          </a:xfrm>
          <a:prstGeom prst="rect">
            <a:avLst/>
          </a:prstGeom>
        </p:spPr>
      </p:pic>
      <p:sp>
        <p:nvSpPr>
          <p:cNvPr id="8" name="矩形 7"/>
          <p:cNvSpPr/>
          <p:nvPr/>
        </p:nvSpPr>
        <p:spPr>
          <a:xfrm>
            <a:off x="6872140" y="4947919"/>
            <a:ext cx="2215300" cy="14478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412736" y="2659380"/>
            <a:ext cx="1517904" cy="21869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204960" y="1578864"/>
            <a:ext cx="1474470" cy="32674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204960" y="876433"/>
            <a:ext cx="1474470" cy="5942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上 11">
            <a:hlinkClick r:id="rId4" action="ppaction://hlinksldjump"/>
          </p:cNvPr>
          <p:cNvSpPr/>
          <p:nvPr/>
        </p:nvSpPr>
        <p:spPr>
          <a:xfrm rot="10800000">
            <a:off x="11708004" y="6400797"/>
            <a:ext cx="140676" cy="221065"/>
          </a:xfrm>
          <a:prstGeom prst="upArrow">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3"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latin typeface="微软雅黑" panose="020B0503020204020204" pitchFamily="34" charset="-122"/>
                <a:ea typeface="微软雅黑" panose="020B0503020204020204" pitchFamily="34" charset="-122"/>
              </a:rPr>
              <a:t>Input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p:cNvPicPr>
            <a:picLocks noChangeAspect="1"/>
          </p:cNvPicPr>
          <p:nvPr/>
        </p:nvPicPr>
        <p:blipFill>
          <a:blip r:embed="rId3" cstate="email"/>
          <a:srcRect/>
          <a:stretch>
            <a:fillRect/>
          </a:stretch>
        </p:blipFill>
        <p:spPr>
          <a:xfrm>
            <a:off x="6953250" y="2952750"/>
            <a:ext cx="3417570" cy="2457450"/>
          </a:xfrm>
          <a:prstGeom prst="rect">
            <a:avLst/>
          </a:prstGeom>
        </p:spPr>
      </p:pic>
      <p:sp>
        <p:nvSpPr>
          <p:cNvPr id="23" name="矩形 93"/>
          <p:cNvSpPr>
            <a:spLocks noChangeArrowheads="1"/>
          </p:cNvSpPr>
          <p:nvPr/>
        </p:nvSpPr>
        <p:spPr bwMode="auto">
          <a:xfrm>
            <a:off x="716280" y="1008380"/>
            <a:ext cx="8388985" cy="138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ts val="0"/>
              </a:spcBef>
              <a:buNone/>
            </a:pPr>
            <a:r>
              <a:rPr lang="en-US" altLang="zh-CN" sz="2000" dirty="0">
                <a:latin typeface="Times New Roman" panose="02020603050405020304" charset="0"/>
                <a:ea typeface="+mn-ea"/>
                <a:cs typeface="Times New Roman" panose="02020603050405020304" charset="0"/>
              </a:rPr>
              <a:t>The input has two parts : input embedding and positional encoding. </a:t>
            </a:r>
          </a:p>
          <a:p>
            <a:pPr>
              <a:lnSpc>
                <a:spcPct val="150000"/>
              </a:lnSpc>
              <a:spcBef>
                <a:spcPts val="0"/>
              </a:spcBef>
              <a:buNone/>
            </a:pPr>
            <a:r>
              <a:rPr lang="en-US" altLang="zh-CN" sz="2000" dirty="0">
                <a:latin typeface="Times New Roman" panose="02020603050405020304" charset="0"/>
                <a:ea typeface="+mn-ea"/>
                <a:cs typeface="Times New Roman" panose="02020603050405020304" charset="0"/>
              </a:rPr>
              <a:t>Input embedding turns words into vectors.</a:t>
            </a:r>
          </a:p>
          <a:p>
            <a:pPr>
              <a:lnSpc>
                <a:spcPct val="150000"/>
              </a:lnSpc>
              <a:spcBef>
                <a:spcPts val="0"/>
              </a:spcBef>
              <a:buNone/>
            </a:pPr>
            <a:r>
              <a:rPr lang="en-US" altLang="zh-CN" sz="2000" dirty="0">
                <a:latin typeface="Times New Roman" panose="02020603050405020304" charset="0"/>
                <a:ea typeface="+mn-ea"/>
                <a:cs typeface="Times New Roman" panose="02020603050405020304" charset="0"/>
              </a:rPr>
              <a:t>Positional encoding encodes the fact that words appear in different positions.</a:t>
            </a:r>
            <a:endParaRPr lang="en-US" altLang="zh-CN" sz="2000" dirty="0">
              <a:latin typeface="Times New Roman" panose="02020603050405020304" charset="0"/>
              <a:ea typeface="+mn-ea"/>
              <a:cs typeface="Times New Roman" panose="02020603050405020304" charset="0"/>
              <a:sym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latin typeface="微软雅黑" panose="020B0503020204020204" pitchFamily="34" charset="-122"/>
                <a:ea typeface="微软雅黑" panose="020B0503020204020204" pitchFamily="34" charset="-122"/>
              </a:rPr>
              <a:t>Word embedding</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93"/>
          <p:cNvSpPr>
            <a:spLocks noChangeArrowheads="1"/>
          </p:cNvSpPr>
          <p:nvPr/>
        </p:nvSpPr>
        <p:spPr bwMode="auto">
          <a:xfrm>
            <a:off x="869842" y="1119271"/>
            <a:ext cx="10822822" cy="1798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ts val="0"/>
              </a:spcBef>
              <a:buNone/>
            </a:pPr>
            <a:r>
              <a:rPr lang="en-US" altLang="zh-CN" sz="2000" dirty="0">
                <a:latin typeface="Times New Roman" panose="02020603050405020304" charset="0"/>
                <a:ea typeface="+mn-ea"/>
                <a:cs typeface="Times New Roman" panose="02020603050405020304" charset="0"/>
              </a:rPr>
              <a:t>Given a sentence in a corpus : “ Hello, how are you?”</a:t>
            </a:r>
          </a:p>
          <a:p>
            <a:pPr>
              <a:lnSpc>
                <a:spcPct val="150000"/>
              </a:lnSpc>
              <a:spcBef>
                <a:spcPts val="0"/>
              </a:spcBef>
              <a:buNone/>
            </a:pPr>
            <a:r>
              <a:rPr lang="en-US" altLang="zh-CN" sz="2000" dirty="0">
                <a:latin typeface="Times New Roman" panose="02020603050405020304" charset="0"/>
                <a:ea typeface="+mn-ea"/>
                <a:cs typeface="Times New Roman" panose="02020603050405020304" charset="0"/>
              </a:rPr>
              <a:t>The first step is to tokenize it:</a:t>
            </a:r>
          </a:p>
          <a:p>
            <a:pPr>
              <a:lnSpc>
                <a:spcPct val="150000"/>
              </a:lnSpc>
              <a:spcBef>
                <a:spcPts val="0"/>
              </a:spcBef>
              <a:buNone/>
            </a:pPr>
            <a:r>
              <a:rPr lang="en-US" altLang="zh-CN" sz="2000" dirty="0">
                <a:latin typeface="Times New Roman" panose="02020603050405020304" charset="0"/>
                <a:ea typeface="+mn-ea"/>
                <a:cs typeface="Times New Roman" panose="02020603050405020304" charset="0"/>
              </a:rPr>
              <a:t>“ Hello, how are you?” → [“Hello”, “,” , “how”, “are”, “you”, “?”]</a:t>
            </a:r>
            <a:endParaRPr lang="en-US" altLang="zh-CN" sz="2000" dirty="0">
              <a:latin typeface="Times New Roman" panose="02020603050405020304" charset="0"/>
              <a:ea typeface="+mn-ea"/>
              <a:cs typeface="Times New Roman" panose="02020603050405020304" charset="0"/>
              <a:sym typeface="+mn-ea"/>
            </a:endParaRPr>
          </a:p>
          <a:p>
            <a:pPr>
              <a:lnSpc>
                <a:spcPct val="150000"/>
              </a:lnSpc>
              <a:spcBef>
                <a:spcPts val="0"/>
              </a:spcBef>
              <a:buNone/>
            </a:pPr>
            <a:r>
              <a:rPr lang="en-US" altLang="zh-CN" sz="2000" dirty="0">
                <a:latin typeface="Times New Roman" panose="02020603050405020304" charset="0"/>
                <a:ea typeface="+mn-ea"/>
                <a:cs typeface="Times New Roman" panose="02020603050405020304" charset="0"/>
                <a:sym typeface="+mn-ea"/>
              </a:rPr>
              <a:t>Then , we will get the word vectors matrix.</a:t>
            </a:r>
          </a:p>
        </p:txBody>
      </p:sp>
      <p:pic>
        <p:nvPicPr>
          <p:cNvPr id="8" name="图片 7"/>
          <p:cNvPicPr>
            <a:picLocks noChangeAspect="1"/>
          </p:cNvPicPr>
          <p:nvPr/>
        </p:nvPicPr>
        <p:blipFill>
          <a:blip r:embed="rId3">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l="2918" t="543"/>
          <a:stretch>
            <a:fillRect/>
          </a:stretch>
        </p:blipFill>
        <p:spPr>
          <a:xfrm>
            <a:off x="3002280" y="3700145"/>
            <a:ext cx="5894070" cy="25565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842" y="414768"/>
            <a:ext cx="38227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latin typeface="微软雅黑" panose="020B0503020204020204" pitchFamily="34" charset="-122"/>
                <a:ea typeface="微软雅黑" panose="020B0503020204020204" pitchFamily="34" charset="-122"/>
              </a:rPr>
              <a:t>Positional</a:t>
            </a:r>
            <a:r>
              <a:rPr lang="en-US" altLang="zh-CN" sz="2400" b="1" dirty="0"/>
              <a:t> </a:t>
            </a:r>
            <a:r>
              <a:rPr lang="en-US" altLang="zh-CN" sz="2400" b="1" dirty="0">
                <a:latin typeface="微软雅黑" panose="020B0503020204020204" pitchFamily="34" charset="-122"/>
                <a:ea typeface="微软雅黑" panose="020B0503020204020204" pitchFamily="34" charset="-122"/>
              </a:rPr>
              <a:t>encoding</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93"/>
          <p:cNvSpPr>
            <a:spLocks noChangeArrowheads="1"/>
          </p:cNvSpPr>
          <p:nvPr/>
        </p:nvSpPr>
        <p:spPr bwMode="auto">
          <a:xfrm>
            <a:off x="869884" y="1151151"/>
            <a:ext cx="10705817"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ts val="0"/>
              </a:spcBef>
              <a:buNone/>
            </a:pPr>
            <a:r>
              <a:rPr lang="en-US" altLang="zh-CN" sz="2000" dirty="0">
                <a:latin typeface="Times New Roman" panose="02020603050405020304" charset="0"/>
                <a:cs typeface="Times New Roman" panose="02020603050405020304" charset="0"/>
              </a:rPr>
              <a:t>The Transformer model does not use the RNN structure, it cannot capture the sequence of the sequence, so other mechanisms are needed to transmit the position information to the encoding part</a:t>
            </a:r>
            <a:r>
              <a:rPr lang="en-US" altLang="zh-CN" sz="2000" dirty="0"/>
              <a:t>.</a:t>
            </a:r>
            <a:endParaRPr lang="en-US" altLang="zh-CN" sz="2000" dirty="0">
              <a:latin typeface="Times New Roman" panose="02020603050405020304" charset="0"/>
              <a:ea typeface="+mn-ea"/>
              <a:cs typeface="Times New Roman" panose="02020603050405020304" charset="0"/>
              <a:sym typeface="+mn-ea"/>
            </a:endParaRPr>
          </a:p>
        </p:txBody>
      </p:sp>
      <p:graphicFrame>
        <p:nvGraphicFramePr>
          <p:cNvPr id="4" name="表格 3"/>
          <p:cNvGraphicFramePr/>
          <p:nvPr>
            <p:extLst>
              <p:ext uri="{D42A27DB-BD31-4B8C-83A1-F6EECF244321}">
                <p14:modId xmlns:p14="http://schemas.microsoft.com/office/powerpoint/2010/main" val="1939190241"/>
              </p:ext>
            </p:extLst>
          </p:nvPr>
        </p:nvGraphicFramePr>
        <p:xfrm>
          <a:off x="1561465" y="3249191"/>
          <a:ext cx="5778500" cy="398780"/>
        </p:xfrm>
        <a:graphic>
          <a:graphicData uri="http://schemas.openxmlformats.org/drawingml/2006/table">
            <a:tbl>
              <a:tblPr firstRow="1" bandRow="1">
                <a:tableStyleId>{5C22544A-7EE6-4342-B048-85BDC9FD1C3A}</a:tableStyleId>
              </a:tblPr>
              <a:tblGrid>
                <a:gridCol w="577850">
                  <a:extLst>
                    <a:ext uri="{9D8B030D-6E8A-4147-A177-3AD203B41FA5}">
                      <a16:colId xmlns:a16="http://schemas.microsoft.com/office/drawing/2014/main" val="20000"/>
                    </a:ext>
                  </a:extLst>
                </a:gridCol>
                <a:gridCol w="577850">
                  <a:extLst>
                    <a:ext uri="{9D8B030D-6E8A-4147-A177-3AD203B41FA5}">
                      <a16:colId xmlns:a16="http://schemas.microsoft.com/office/drawing/2014/main" val="20001"/>
                    </a:ext>
                  </a:extLst>
                </a:gridCol>
                <a:gridCol w="577850">
                  <a:extLst>
                    <a:ext uri="{9D8B030D-6E8A-4147-A177-3AD203B41FA5}">
                      <a16:colId xmlns:a16="http://schemas.microsoft.com/office/drawing/2014/main" val="20002"/>
                    </a:ext>
                  </a:extLst>
                </a:gridCol>
                <a:gridCol w="577850">
                  <a:extLst>
                    <a:ext uri="{9D8B030D-6E8A-4147-A177-3AD203B41FA5}">
                      <a16:colId xmlns:a16="http://schemas.microsoft.com/office/drawing/2014/main" val="20003"/>
                    </a:ext>
                  </a:extLst>
                </a:gridCol>
                <a:gridCol w="577850">
                  <a:extLst>
                    <a:ext uri="{9D8B030D-6E8A-4147-A177-3AD203B41FA5}">
                      <a16:colId xmlns:a16="http://schemas.microsoft.com/office/drawing/2014/main" val="20004"/>
                    </a:ext>
                  </a:extLst>
                </a:gridCol>
                <a:gridCol w="577850">
                  <a:extLst>
                    <a:ext uri="{9D8B030D-6E8A-4147-A177-3AD203B41FA5}">
                      <a16:colId xmlns:a16="http://schemas.microsoft.com/office/drawing/2014/main" val="20005"/>
                    </a:ext>
                  </a:extLst>
                </a:gridCol>
                <a:gridCol w="577850">
                  <a:extLst>
                    <a:ext uri="{9D8B030D-6E8A-4147-A177-3AD203B41FA5}">
                      <a16:colId xmlns:a16="http://schemas.microsoft.com/office/drawing/2014/main" val="20006"/>
                    </a:ext>
                  </a:extLst>
                </a:gridCol>
                <a:gridCol w="577850">
                  <a:extLst>
                    <a:ext uri="{9D8B030D-6E8A-4147-A177-3AD203B41FA5}">
                      <a16:colId xmlns:a16="http://schemas.microsoft.com/office/drawing/2014/main" val="20007"/>
                    </a:ext>
                  </a:extLst>
                </a:gridCol>
                <a:gridCol w="577850">
                  <a:extLst>
                    <a:ext uri="{9D8B030D-6E8A-4147-A177-3AD203B41FA5}">
                      <a16:colId xmlns:a16="http://schemas.microsoft.com/office/drawing/2014/main" val="20008"/>
                    </a:ext>
                  </a:extLst>
                </a:gridCol>
                <a:gridCol w="577850">
                  <a:extLst>
                    <a:ext uri="{9D8B030D-6E8A-4147-A177-3AD203B41FA5}">
                      <a16:colId xmlns:a16="http://schemas.microsoft.com/office/drawing/2014/main" val="20009"/>
                    </a:ext>
                  </a:extLst>
                </a:gridCol>
              </a:tblGrid>
              <a:tr h="398780">
                <a:tc>
                  <a:txBody>
                    <a:bodyPr/>
                    <a:lstStyle/>
                    <a:p>
                      <a:pPr>
                        <a:buNone/>
                      </a:pPr>
                      <a:r>
                        <a:rPr lang="en-US" altLang="zh-CN"/>
                        <a:t>0</a:t>
                      </a:r>
                    </a:p>
                  </a:txBody>
                  <a:tcPr>
                    <a:solidFill>
                      <a:schemeClr val="accent1">
                        <a:lumMod val="75000"/>
                      </a:schemeClr>
                    </a:solidFill>
                  </a:tcPr>
                </a:tc>
                <a:tc>
                  <a:txBody>
                    <a:bodyPr/>
                    <a:lstStyle/>
                    <a:p>
                      <a:pPr>
                        <a:buNone/>
                      </a:pPr>
                      <a:r>
                        <a:rPr lang="en-US" altLang="zh-CN"/>
                        <a:t>1</a:t>
                      </a:r>
                    </a:p>
                  </a:txBody>
                  <a:tcPr>
                    <a:solidFill>
                      <a:schemeClr val="accent1">
                        <a:lumMod val="75000"/>
                      </a:schemeClr>
                    </a:solidFill>
                  </a:tcPr>
                </a:tc>
                <a:tc>
                  <a:txBody>
                    <a:bodyPr/>
                    <a:lstStyle/>
                    <a:p>
                      <a:pPr>
                        <a:buNone/>
                      </a:pPr>
                      <a:r>
                        <a:rPr lang="en-US" altLang="zh-CN"/>
                        <a:t>2</a:t>
                      </a:r>
                    </a:p>
                  </a:txBody>
                  <a:tcPr>
                    <a:solidFill>
                      <a:schemeClr val="accent1">
                        <a:lumMod val="75000"/>
                      </a:schemeClr>
                    </a:solidFill>
                  </a:tcPr>
                </a:tc>
                <a:tc>
                  <a:txBody>
                    <a:bodyPr/>
                    <a:lstStyle/>
                    <a:p>
                      <a:pPr>
                        <a:buNone/>
                      </a:pPr>
                      <a:r>
                        <a:rPr lang="en-US" altLang="zh-CN"/>
                        <a:t>3</a:t>
                      </a:r>
                    </a:p>
                  </a:txBody>
                  <a:tcPr>
                    <a:solidFill>
                      <a:schemeClr val="accent1">
                        <a:lumMod val="75000"/>
                      </a:schemeClr>
                    </a:solidFill>
                  </a:tcPr>
                </a:tc>
                <a:tc>
                  <a:txBody>
                    <a:bodyPr/>
                    <a:lstStyle/>
                    <a:p>
                      <a:pPr>
                        <a:buNone/>
                      </a:pPr>
                      <a:r>
                        <a:rPr lang="en-US" altLang="zh-CN"/>
                        <a:t>4</a:t>
                      </a:r>
                    </a:p>
                  </a:txBody>
                  <a:tcPr>
                    <a:solidFill>
                      <a:schemeClr val="accent1">
                        <a:lumMod val="75000"/>
                      </a:schemeClr>
                    </a:solidFill>
                  </a:tcPr>
                </a:tc>
                <a:tc>
                  <a:txBody>
                    <a:bodyPr/>
                    <a:lstStyle/>
                    <a:p>
                      <a:pPr>
                        <a:buNone/>
                      </a:pPr>
                      <a:r>
                        <a:rPr lang="en-US" altLang="zh-CN"/>
                        <a:t>5</a:t>
                      </a:r>
                    </a:p>
                  </a:txBody>
                  <a:tcPr>
                    <a:solidFill>
                      <a:schemeClr val="accent1">
                        <a:lumMod val="75000"/>
                      </a:schemeClr>
                    </a:solidFill>
                  </a:tcPr>
                </a:tc>
                <a:tc>
                  <a:txBody>
                    <a:bodyPr/>
                    <a:lstStyle/>
                    <a:p>
                      <a:pPr>
                        <a:buNone/>
                      </a:pPr>
                      <a:r>
                        <a:rPr lang="en-US" altLang="zh-CN" dirty="0"/>
                        <a:t>......</a:t>
                      </a:r>
                    </a:p>
                  </a:txBody>
                  <a:tcPr>
                    <a:solidFill>
                      <a:schemeClr val="accent1">
                        <a:lumMod val="75000"/>
                      </a:schemeClr>
                    </a:solidFill>
                  </a:tcPr>
                </a:tc>
                <a:tc>
                  <a:txBody>
                    <a:bodyPr/>
                    <a:lstStyle/>
                    <a:p>
                      <a:pPr>
                        <a:buNone/>
                      </a:pPr>
                      <a:r>
                        <a:rPr lang="en-US" altLang="zh-CN"/>
                        <a:t>497</a:t>
                      </a:r>
                    </a:p>
                  </a:txBody>
                  <a:tcPr>
                    <a:solidFill>
                      <a:schemeClr val="accent1">
                        <a:lumMod val="75000"/>
                      </a:schemeClr>
                    </a:solidFill>
                  </a:tcPr>
                </a:tc>
                <a:tc>
                  <a:txBody>
                    <a:bodyPr/>
                    <a:lstStyle/>
                    <a:p>
                      <a:pPr>
                        <a:buNone/>
                      </a:pPr>
                      <a:r>
                        <a:rPr lang="en-US" altLang="zh-CN"/>
                        <a:t>498</a:t>
                      </a:r>
                    </a:p>
                  </a:txBody>
                  <a:tcPr>
                    <a:solidFill>
                      <a:schemeClr val="accent1">
                        <a:lumMod val="75000"/>
                      </a:schemeClr>
                    </a:solidFill>
                  </a:tcPr>
                </a:tc>
                <a:tc>
                  <a:txBody>
                    <a:bodyPr/>
                    <a:lstStyle/>
                    <a:p>
                      <a:pPr>
                        <a:buNone/>
                      </a:pPr>
                      <a:r>
                        <a:rPr lang="en-US" altLang="zh-CN" dirty="0"/>
                        <a:t>499</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graphicFrame>
        <p:nvGraphicFramePr>
          <p:cNvPr id="7" name="表格 6"/>
          <p:cNvGraphicFramePr/>
          <p:nvPr>
            <p:extLst>
              <p:ext uri="{D42A27DB-BD31-4B8C-83A1-F6EECF244321}">
                <p14:modId xmlns:p14="http://schemas.microsoft.com/office/powerpoint/2010/main" val="1630977003"/>
              </p:ext>
            </p:extLst>
          </p:nvPr>
        </p:nvGraphicFramePr>
        <p:xfrm>
          <a:off x="1561465" y="4799330"/>
          <a:ext cx="8451850" cy="398780"/>
        </p:xfrm>
        <a:graphic>
          <a:graphicData uri="http://schemas.openxmlformats.org/drawingml/2006/table">
            <a:tbl>
              <a:tblPr firstRow="1" bandRow="1">
                <a:tableStyleId>{5C22544A-7EE6-4342-B048-85BDC9FD1C3A}</a:tableStyleId>
              </a:tblPr>
              <a:tblGrid>
                <a:gridCol w="845185">
                  <a:extLst>
                    <a:ext uri="{9D8B030D-6E8A-4147-A177-3AD203B41FA5}">
                      <a16:colId xmlns:a16="http://schemas.microsoft.com/office/drawing/2014/main" val="20000"/>
                    </a:ext>
                  </a:extLst>
                </a:gridCol>
                <a:gridCol w="845185">
                  <a:extLst>
                    <a:ext uri="{9D8B030D-6E8A-4147-A177-3AD203B41FA5}">
                      <a16:colId xmlns:a16="http://schemas.microsoft.com/office/drawing/2014/main" val="20001"/>
                    </a:ext>
                  </a:extLst>
                </a:gridCol>
                <a:gridCol w="845185">
                  <a:extLst>
                    <a:ext uri="{9D8B030D-6E8A-4147-A177-3AD203B41FA5}">
                      <a16:colId xmlns:a16="http://schemas.microsoft.com/office/drawing/2014/main" val="20002"/>
                    </a:ext>
                  </a:extLst>
                </a:gridCol>
                <a:gridCol w="845185">
                  <a:extLst>
                    <a:ext uri="{9D8B030D-6E8A-4147-A177-3AD203B41FA5}">
                      <a16:colId xmlns:a16="http://schemas.microsoft.com/office/drawing/2014/main" val="20003"/>
                    </a:ext>
                  </a:extLst>
                </a:gridCol>
                <a:gridCol w="845185">
                  <a:extLst>
                    <a:ext uri="{9D8B030D-6E8A-4147-A177-3AD203B41FA5}">
                      <a16:colId xmlns:a16="http://schemas.microsoft.com/office/drawing/2014/main" val="20004"/>
                    </a:ext>
                  </a:extLst>
                </a:gridCol>
                <a:gridCol w="845185">
                  <a:extLst>
                    <a:ext uri="{9D8B030D-6E8A-4147-A177-3AD203B41FA5}">
                      <a16:colId xmlns:a16="http://schemas.microsoft.com/office/drawing/2014/main" val="20005"/>
                    </a:ext>
                  </a:extLst>
                </a:gridCol>
                <a:gridCol w="845185">
                  <a:extLst>
                    <a:ext uri="{9D8B030D-6E8A-4147-A177-3AD203B41FA5}">
                      <a16:colId xmlns:a16="http://schemas.microsoft.com/office/drawing/2014/main" val="20006"/>
                    </a:ext>
                  </a:extLst>
                </a:gridCol>
                <a:gridCol w="845185">
                  <a:extLst>
                    <a:ext uri="{9D8B030D-6E8A-4147-A177-3AD203B41FA5}">
                      <a16:colId xmlns:a16="http://schemas.microsoft.com/office/drawing/2014/main" val="20007"/>
                    </a:ext>
                  </a:extLst>
                </a:gridCol>
                <a:gridCol w="845185">
                  <a:extLst>
                    <a:ext uri="{9D8B030D-6E8A-4147-A177-3AD203B41FA5}">
                      <a16:colId xmlns:a16="http://schemas.microsoft.com/office/drawing/2014/main" val="20008"/>
                    </a:ext>
                  </a:extLst>
                </a:gridCol>
                <a:gridCol w="845185">
                  <a:extLst>
                    <a:ext uri="{9D8B030D-6E8A-4147-A177-3AD203B41FA5}">
                      <a16:colId xmlns:a16="http://schemas.microsoft.com/office/drawing/2014/main" val="20009"/>
                    </a:ext>
                  </a:extLst>
                </a:gridCol>
              </a:tblGrid>
              <a:tr h="398780">
                <a:tc>
                  <a:txBody>
                    <a:bodyPr/>
                    <a:lstStyle/>
                    <a:p>
                      <a:pPr>
                        <a:buNone/>
                      </a:pPr>
                      <a:r>
                        <a:rPr lang="en-US" altLang="zh-CN" dirty="0"/>
                        <a:t>0/99</a:t>
                      </a:r>
                    </a:p>
                  </a:txBody>
                  <a:tcPr>
                    <a:solidFill>
                      <a:schemeClr val="accent1">
                        <a:lumMod val="75000"/>
                      </a:schemeClr>
                    </a:solidFill>
                  </a:tcPr>
                </a:tc>
                <a:tc>
                  <a:txBody>
                    <a:bodyPr/>
                    <a:lstStyle/>
                    <a:p>
                      <a:pPr>
                        <a:buNone/>
                      </a:pPr>
                      <a:r>
                        <a:rPr lang="en-US" altLang="zh-CN"/>
                        <a:t>1/99</a:t>
                      </a:r>
                    </a:p>
                  </a:txBody>
                  <a:tcPr>
                    <a:solidFill>
                      <a:schemeClr val="accent1">
                        <a:lumMod val="75000"/>
                      </a:schemeClr>
                    </a:solidFill>
                  </a:tcPr>
                </a:tc>
                <a:tc>
                  <a:txBody>
                    <a:bodyPr/>
                    <a:lstStyle/>
                    <a:p>
                      <a:pPr>
                        <a:buNone/>
                      </a:pPr>
                      <a:r>
                        <a:rPr lang="en-US" altLang="zh-CN"/>
                        <a:t>2/99</a:t>
                      </a:r>
                    </a:p>
                  </a:txBody>
                  <a:tcPr>
                    <a:solidFill>
                      <a:schemeClr val="accent1">
                        <a:lumMod val="75000"/>
                      </a:schemeClr>
                    </a:solidFill>
                  </a:tcPr>
                </a:tc>
                <a:tc>
                  <a:txBody>
                    <a:bodyPr/>
                    <a:lstStyle/>
                    <a:p>
                      <a:pPr>
                        <a:buNone/>
                      </a:pPr>
                      <a:r>
                        <a:rPr lang="en-US" altLang="zh-CN"/>
                        <a:t>3/99</a:t>
                      </a:r>
                    </a:p>
                  </a:txBody>
                  <a:tcPr>
                    <a:solidFill>
                      <a:schemeClr val="accent1">
                        <a:lumMod val="75000"/>
                      </a:schemeClr>
                    </a:solidFill>
                  </a:tcPr>
                </a:tc>
                <a:tc>
                  <a:txBody>
                    <a:bodyPr/>
                    <a:lstStyle/>
                    <a:p>
                      <a:pPr>
                        <a:buNone/>
                      </a:pPr>
                      <a:r>
                        <a:rPr lang="en-US" altLang="zh-CN"/>
                        <a:t>4/99</a:t>
                      </a:r>
                    </a:p>
                  </a:txBody>
                  <a:tcPr>
                    <a:solidFill>
                      <a:schemeClr val="accent1">
                        <a:lumMod val="75000"/>
                      </a:schemeClr>
                    </a:solidFill>
                  </a:tcPr>
                </a:tc>
                <a:tc>
                  <a:txBody>
                    <a:bodyPr/>
                    <a:lstStyle/>
                    <a:p>
                      <a:pPr>
                        <a:buNone/>
                      </a:pPr>
                      <a:r>
                        <a:rPr lang="en-US" altLang="zh-CN"/>
                        <a:t>......</a:t>
                      </a:r>
                    </a:p>
                  </a:txBody>
                  <a:tcPr>
                    <a:solidFill>
                      <a:schemeClr val="accent1">
                        <a:lumMod val="75000"/>
                      </a:schemeClr>
                    </a:solidFill>
                  </a:tcPr>
                </a:tc>
                <a:tc>
                  <a:txBody>
                    <a:bodyPr/>
                    <a:lstStyle/>
                    <a:p>
                      <a:pPr>
                        <a:buNone/>
                      </a:pPr>
                      <a:r>
                        <a:rPr lang="en-US" altLang="zh-CN"/>
                        <a:t>96/99</a:t>
                      </a:r>
                    </a:p>
                  </a:txBody>
                  <a:tcPr>
                    <a:solidFill>
                      <a:schemeClr val="accent1">
                        <a:lumMod val="75000"/>
                      </a:schemeClr>
                    </a:solidFill>
                  </a:tcPr>
                </a:tc>
                <a:tc>
                  <a:txBody>
                    <a:bodyPr/>
                    <a:lstStyle/>
                    <a:p>
                      <a:pPr>
                        <a:buNone/>
                      </a:pPr>
                      <a:r>
                        <a:rPr lang="en-US" altLang="zh-CN"/>
                        <a:t>97/99</a:t>
                      </a:r>
                    </a:p>
                  </a:txBody>
                  <a:tcPr>
                    <a:solidFill>
                      <a:schemeClr val="accent1">
                        <a:lumMod val="75000"/>
                      </a:schemeClr>
                    </a:solidFill>
                  </a:tcPr>
                </a:tc>
                <a:tc>
                  <a:txBody>
                    <a:bodyPr/>
                    <a:lstStyle/>
                    <a:p>
                      <a:pPr>
                        <a:buNone/>
                      </a:pPr>
                      <a:r>
                        <a:rPr lang="en-US" altLang="zh-CN"/>
                        <a:t>98/99</a:t>
                      </a:r>
                    </a:p>
                  </a:txBody>
                  <a:tcPr>
                    <a:solidFill>
                      <a:schemeClr val="accent1">
                        <a:lumMod val="75000"/>
                      </a:schemeClr>
                    </a:solidFill>
                  </a:tcPr>
                </a:tc>
                <a:tc>
                  <a:txBody>
                    <a:bodyPr/>
                    <a:lstStyle/>
                    <a:p>
                      <a:pPr>
                        <a:buNone/>
                      </a:pPr>
                      <a:r>
                        <a:rPr lang="en-US" altLang="zh-CN" dirty="0"/>
                        <a:t>99/99</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8" name="文本框 7"/>
          <p:cNvSpPr txBox="1"/>
          <p:nvPr/>
        </p:nvSpPr>
        <p:spPr>
          <a:xfrm>
            <a:off x="1522095" y="2516505"/>
            <a:ext cx="2518410" cy="398780"/>
          </a:xfrm>
          <a:prstGeom prst="rect">
            <a:avLst/>
          </a:prstGeom>
          <a:noFill/>
        </p:spPr>
        <p:txBody>
          <a:bodyPr wrap="none" rtlCol="0">
            <a:spAutoFit/>
          </a:bodyPr>
          <a:lstStyle/>
          <a:p>
            <a:pPr algn="l"/>
            <a:r>
              <a:rPr lang="en-US" altLang="zh-CN" sz="2000">
                <a:latin typeface="Times New Roman" panose="02020603050405020304" charset="0"/>
                <a:cs typeface="Times New Roman" panose="02020603050405020304" charset="0"/>
              </a:rPr>
              <a:t>1. Count by text length</a:t>
            </a:r>
          </a:p>
        </p:txBody>
      </p:sp>
      <p:sp>
        <p:nvSpPr>
          <p:cNvPr id="9" name="文本框 8"/>
          <p:cNvSpPr txBox="1"/>
          <p:nvPr/>
        </p:nvSpPr>
        <p:spPr>
          <a:xfrm>
            <a:off x="1561465" y="4090035"/>
            <a:ext cx="5588000" cy="398780"/>
          </a:xfrm>
          <a:prstGeom prst="rect">
            <a:avLst/>
          </a:prstGeom>
          <a:noFill/>
        </p:spPr>
        <p:txBody>
          <a:bodyPr wrap="square" rtlCol="0" anchor="t">
            <a:spAutoFit/>
          </a:bodyPr>
          <a:lstStyle/>
          <a:p>
            <a:r>
              <a:rPr lang="zh-CN" altLang="en-US" sz="2000">
                <a:latin typeface="Times New Roman" panose="02020603050405020304" charset="0"/>
                <a:cs typeface="Times New Roman" panose="02020603050405020304" charset="0"/>
              </a:rPr>
              <a:t>2. Text length is normalized for each position</a:t>
            </a:r>
          </a:p>
        </p:txBody>
      </p:sp>
      <p:graphicFrame>
        <p:nvGraphicFramePr>
          <p:cNvPr id="11" name="表格 10"/>
          <p:cNvGraphicFramePr/>
          <p:nvPr/>
        </p:nvGraphicFramePr>
        <p:xfrm>
          <a:off x="1561465" y="5483860"/>
          <a:ext cx="9499600" cy="640080"/>
        </p:xfrm>
        <a:graphic>
          <a:graphicData uri="http://schemas.openxmlformats.org/drawingml/2006/table">
            <a:tbl>
              <a:tblPr firstRow="1" bandRow="1">
                <a:tableStyleId>{5C22544A-7EE6-4342-B048-85BDC9FD1C3A}</a:tableStyleId>
              </a:tblPr>
              <a:tblGrid>
                <a:gridCol w="949960">
                  <a:extLst>
                    <a:ext uri="{9D8B030D-6E8A-4147-A177-3AD203B41FA5}">
                      <a16:colId xmlns:a16="http://schemas.microsoft.com/office/drawing/2014/main" val="20000"/>
                    </a:ext>
                  </a:extLst>
                </a:gridCol>
                <a:gridCol w="949960">
                  <a:extLst>
                    <a:ext uri="{9D8B030D-6E8A-4147-A177-3AD203B41FA5}">
                      <a16:colId xmlns:a16="http://schemas.microsoft.com/office/drawing/2014/main" val="20001"/>
                    </a:ext>
                  </a:extLst>
                </a:gridCol>
                <a:gridCol w="949960">
                  <a:extLst>
                    <a:ext uri="{9D8B030D-6E8A-4147-A177-3AD203B41FA5}">
                      <a16:colId xmlns:a16="http://schemas.microsoft.com/office/drawing/2014/main" val="20002"/>
                    </a:ext>
                  </a:extLst>
                </a:gridCol>
                <a:gridCol w="949960">
                  <a:extLst>
                    <a:ext uri="{9D8B030D-6E8A-4147-A177-3AD203B41FA5}">
                      <a16:colId xmlns:a16="http://schemas.microsoft.com/office/drawing/2014/main" val="20003"/>
                    </a:ext>
                  </a:extLst>
                </a:gridCol>
                <a:gridCol w="949960">
                  <a:extLst>
                    <a:ext uri="{9D8B030D-6E8A-4147-A177-3AD203B41FA5}">
                      <a16:colId xmlns:a16="http://schemas.microsoft.com/office/drawing/2014/main" val="20004"/>
                    </a:ext>
                  </a:extLst>
                </a:gridCol>
                <a:gridCol w="949960">
                  <a:extLst>
                    <a:ext uri="{9D8B030D-6E8A-4147-A177-3AD203B41FA5}">
                      <a16:colId xmlns:a16="http://schemas.microsoft.com/office/drawing/2014/main" val="20005"/>
                    </a:ext>
                  </a:extLst>
                </a:gridCol>
                <a:gridCol w="949960">
                  <a:extLst>
                    <a:ext uri="{9D8B030D-6E8A-4147-A177-3AD203B41FA5}">
                      <a16:colId xmlns:a16="http://schemas.microsoft.com/office/drawing/2014/main" val="20006"/>
                    </a:ext>
                  </a:extLst>
                </a:gridCol>
                <a:gridCol w="949960">
                  <a:extLst>
                    <a:ext uri="{9D8B030D-6E8A-4147-A177-3AD203B41FA5}">
                      <a16:colId xmlns:a16="http://schemas.microsoft.com/office/drawing/2014/main" val="20007"/>
                    </a:ext>
                  </a:extLst>
                </a:gridCol>
                <a:gridCol w="949960">
                  <a:extLst>
                    <a:ext uri="{9D8B030D-6E8A-4147-A177-3AD203B41FA5}">
                      <a16:colId xmlns:a16="http://schemas.microsoft.com/office/drawing/2014/main" val="20008"/>
                    </a:ext>
                  </a:extLst>
                </a:gridCol>
                <a:gridCol w="949960">
                  <a:extLst>
                    <a:ext uri="{9D8B030D-6E8A-4147-A177-3AD203B41FA5}">
                      <a16:colId xmlns:a16="http://schemas.microsoft.com/office/drawing/2014/main" val="20009"/>
                    </a:ext>
                  </a:extLst>
                </a:gridCol>
              </a:tblGrid>
              <a:tr h="398780">
                <a:tc>
                  <a:txBody>
                    <a:bodyPr/>
                    <a:lstStyle/>
                    <a:p>
                      <a:pPr>
                        <a:buNone/>
                      </a:pPr>
                      <a:r>
                        <a:rPr lang="en-US" altLang="zh-CN"/>
                        <a:t>0/999</a:t>
                      </a:r>
                    </a:p>
                  </a:txBody>
                  <a:tcPr>
                    <a:solidFill>
                      <a:schemeClr val="accent1">
                        <a:lumMod val="75000"/>
                      </a:schemeClr>
                    </a:solidFill>
                  </a:tcPr>
                </a:tc>
                <a:tc>
                  <a:txBody>
                    <a:bodyPr/>
                    <a:lstStyle/>
                    <a:p>
                      <a:pPr>
                        <a:buNone/>
                      </a:pPr>
                      <a:r>
                        <a:rPr lang="en-US" altLang="zh-CN"/>
                        <a:t>1/999</a:t>
                      </a:r>
                    </a:p>
                  </a:txBody>
                  <a:tcPr>
                    <a:solidFill>
                      <a:schemeClr val="accent1">
                        <a:lumMod val="75000"/>
                      </a:schemeClr>
                    </a:solidFill>
                  </a:tcPr>
                </a:tc>
                <a:tc>
                  <a:txBody>
                    <a:bodyPr/>
                    <a:lstStyle/>
                    <a:p>
                      <a:pPr>
                        <a:buNone/>
                      </a:pPr>
                      <a:r>
                        <a:rPr lang="en-US" altLang="zh-CN"/>
                        <a:t>2/999</a:t>
                      </a:r>
                    </a:p>
                  </a:txBody>
                  <a:tcPr>
                    <a:solidFill>
                      <a:schemeClr val="accent1">
                        <a:lumMod val="75000"/>
                      </a:schemeClr>
                    </a:solidFill>
                  </a:tcPr>
                </a:tc>
                <a:tc>
                  <a:txBody>
                    <a:bodyPr/>
                    <a:lstStyle/>
                    <a:p>
                      <a:pPr>
                        <a:buNone/>
                      </a:pPr>
                      <a:r>
                        <a:rPr lang="en-US" altLang="zh-CN"/>
                        <a:t>3/999</a:t>
                      </a:r>
                    </a:p>
                  </a:txBody>
                  <a:tcPr>
                    <a:solidFill>
                      <a:schemeClr val="accent1">
                        <a:lumMod val="75000"/>
                      </a:schemeClr>
                    </a:solidFill>
                  </a:tcPr>
                </a:tc>
                <a:tc>
                  <a:txBody>
                    <a:bodyPr/>
                    <a:lstStyle/>
                    <a:p>
                      <a:pPr>
                        <a:buNone/>
                      </a:pPr>
                      <a:r>
                        <a:rPr lang="en-US" altLang="zh-CN"/>
                        <a:t>4/999</a:t>
                      </a:r>
                    </a:p>
                  </a:txBody>
                  <a:tcPr>
                    <a:solidFill>
                      <a:schemeClr val="accent1">
                        <a:lumMod val="75000"/>
                      </a:schemeClr>
                    </a:solidFill>
                  </a:tcPr>
                </a:tc>
                <a:tc>
                  <a:txBody>
                    <a:bodyPr/>
                    <a:lstStyle/>
                    <a:p>
                      <a:pPr>
                        <a:buNone/>
                      </a:pPr>
                      <a:r>
                        <a:rPr lang="en-US" altLang="zh-CN"/>
                        <a:t>......</a:t>
                      </a:r>
                    </a:p>
                  </a:txBody>
                  <a:tcPr>
                    <a:solidFill>
                      <a:schemeClr val="accent1">
                        <a:lumMod val="75000"/>
                      </a:schemeClr>
                    </a:solidFill>
                  </a:tcPr>
                </a:tc>
                <a:tc>
                  <a:txBody>
                    <a:bodyPr/>
                    <a:lstStyle/>
                    <a:p>
                      <a:pPr>
                        <a:buNone/>
                      </a:pPr>
                      <a:r>
                        <a:rPr lang="en-US" altLang="zh-CN"/>
                        <a:t>996/999</a:t>
                      </a:r>
                    </a:p>
                  </a:txBody>
                  <a:tcPr>
                    <a:solidFill>
                      <a:schemeClr val="accent1">
                        <a:lumMod val="75000"/>
                      </a:schemeClr>
                    </a:solidFill>
                  </a:tcPr>
                </a:tc>
                <a:tc>
                  <a:txBody>
                    <a:bodyPr/>
                    <a:lstStyle/>
                    <a:p>
                      <a:pPr>
                        <a:buNone/>
                      </a:pPr>
                      <a:r>
                        <a:rPr lang="en-US" altLang="zh-CN"/>
                        <a:t>997/999</a:t>
                      </a:r>
                    </a:p>
                  </a:txBody>
                  <a:tcPr>
                    <a:solidFill>
                      <a:schemeClr val="accent1">
                        <a:lumMod val="75000"/>
                      </a:schemeClr>
                    </a:solidFill>
                  </a:tcPr>
                </a:tc>
                <a:tc>
                  <a:txBody>
                    <a:bodyPr/>
                    <a:lstStyle/>
                    <a:p>
                      <a:pPr>
                        <a:buNone/>
                      </a:pPr>
                      <a:r>
                        <a:rPr lang="en-US" altLang="zh-CN"/>
                        <a:t>998/499</a:t>
                      </a:r>
                    </a:p>
                  </a:txBody>
                  <a:tcPr>
                    <a:solidFill>
                      <a:schemeClr val="accent1">
                        <a:lumMod val="75000"/>
                      </a:schemeClr>
                    </a:solidFill>
                  </a:tcPr>
                </a:tc>
                <a:tc>
                  <a:txBody>
                    <a:bodyPr/>
                    <a:lstStyle/>
                    <a:p>
                      <a:pPr>
                        <a:buNone/>
                      </a:pPr>
                      <a:r>
                        <a:rPr lang="en-US" altLang="zh-CN"/>
                        <a:t>999/999</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12" name="文本框 11"/>
          <p:cNvSpPr txBox="1"/>
          <p:nvPr/>
        </p:nvSpPr>
        <p:spPr>
          <a:xfrm>
            <a:off x="376555" y="4799330"/>
            <a:ext cx="1135380" cy="398780"/>
          </a:xfrm>
          <a:prstGeom prst="rect">
            <a:avLst/>
          </a:prstGeom>
          <a:noFill/>
        </p:spPr>
        <p:txBody>
          <a:bodyPr wrap="none" rtlCol="0">
            <a:spAutoFit/>
          </a:bodyPr>
          <a:lstStyle/>
          <a:p>
            <a:r>
              <a:rPr lang="en-US" altLang="zh-CN" sz="2000">
                <a:latin typeface="Times New Roman" panose="02020603050405020304" charset="0"/>
                <a:cs typeface="Times New Roman" panose="02020603050405020304" charset="0"/>
              </a:rPr>
              <a:t>short text</a:t>
            </a:r>
          </a:p>
        </p:txBody>
      </p:sp>
      <p:sp>
        <p:nvSpPr>
          <p:cNvPr id="13" name="文本框 12"/>
          <p:cNvSpPr txBox="1"/>
          <p:nvPr/>
        </p:nvSpPr>
        <p:spPr>
          <a:xfrm>
            <a:off x="376555" y="5619750"/>
            <a:ext cx="1078865" cy="398780"/>
          </a:xfrm>
          <a:prstGeom prst="rect">
            <a:avLst/>
          </a:prstGeom>
          <a:noFill/>
        </p:spPr>
        <p:txBody>
          <a:bodyPr wrap="none" rtlCol="0">
            <a:spAutoFit/>
          </a:bodyPr>
          <a:lstStyle/>
          <a:p>
            <a:r>
              <a:rPr lang="en-US" altLang="zh-CN" sz="2000">
                <a:latin typeface="Times New Roman" panose="02020603050405020304" charset="0"/>
                <a:cs typeface="Times New Roman" panose="02020603050405020304" charset="0"/>
              </a:rPr>
              <a:t>long text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950" y="429895"/>
            <a:ext cx="41757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latin typeface="微软雅黑" panose="020B0503020204020204" pitchFamily="34" charset="-122"/>
                <a:ea typeface="微软雅黑" panose="020B0503020204020204" pitchFamily="34" charset="-122"/>
              </a:rPr>
              <a:t>Positional Encoding</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p:cNvSpPr txBox="1"/>
          <p:nvPr/>
        </p:nvSpPr>
        <p:spPr>
          <a:xfrm>
            <a:off x="869950" y="1099820"/>
            <a:ext cx="10377805" cy="2399665"/>
          </a:xfrm>
          <a:prstGeom prst="rect">
            <a:avLst/>
          </a:prstGeom>
          <a:noFill/>
        </p:spPr>
        <p:txBody>
          <a:bodyPr wrap="square" rtlCol="0" anchor="t">
            <a:spAutoFit/>
          </a:bodyPr>
          <a:lstStyle/>
          <a:p>
            <a:pPr>
              <a:lnSpc>
                <a:spcPct val="150000"/>
              </a:lnSpc>
            </a:pPr>
            <a:r>
              <a:rPr lang="zh-CN" altLang="en-US" sz="2000" dirty="0">
                <a:latin typeface="Times New Roman" panose="02020603050405020304" charset="0"/>
                <a:cs typeface="Times New Roman" panose="02020603050405020304" charset="0"/>
              </a:rPr>
              <a:t>Requirements for position encoding:</a:t>
            </a:r>
          </a:p>
          <a:p>
            <a:pPr>
              <a:lnSpc>
                <a:spcPct val="150000"/>
              </a:lnSpc>
            </a:pPr>
            <a:r>
              <a:rPr lang="zh-CN" altLang="en-US" sz="2000" dirty="0">
                <a:latin typeface="Times New Roman" panose="02020603050405020304" charset="0"/>
                <a:cs typeface="Times New Roman" panose="02020603050405020304" charset="0"/>
              </a:rPr>
              <a:t>1. It is necessary to prevent the encoding from being irrelevant to the length of the text</a:t>
            </a:r>
            <a:r>
              <a:rPr lang="en-US" altLang="zh-CN"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a:p>
            <a:pPr>
              <a:lnSpc>
                <a:spcPct val="150000"/>
              </a:lnSpc>
            </a:pPr>
            <a:r>
              <a:rPr lang="zh-CN" altLang="en-US" sz="2000" dirty="0">
                <a:latin typeface="Times New Roman" panose="02020603050405020304" charset="0"/>
                <a:cs typeface="Times New Roman" panose="02020603050405020304" charset="0"/>
              </a:rPr>
              <a:t>2. Need to reflect a certain sequence relationship</a:t>
            </a:r>
            <a:r>
              <a:rPr lang="en-US" altLang="zh-CN"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a:p>
            <a:pPr>
              <a:lnSpc>
                <a:spcPct val="150000"/>
              </a:lnSpc>
            </a:pPr>
            <a:r>
              <a:rPr lang="zh-CN" altLang="en-US" sz="2000" dirty="0">
                <a:latin typeface="Times New Roman" panose="02020603050405020304" charset="0"/>
                <a:cs typeface="Times New Roman" panose="02020603050405020304" charset="0"/>
              </a:rPr>
              <a:t>3. Need to reflect the difference of the same word in different positions</a:t>
            </a:r>
            <a:r>
              <a:rPr lang="en-US" altLang="zh-CN"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a:p>
            <a:pPr>
              <a:lnSpc>
                <a:spcPct val="150000"/>
              </a:lnSpc>
            </a:pPr>
            <a:r>
              <a:rPr lang="zh-CN" altLang="en-US" sz="2000" dirty="0">
                <a:solidFill>
                  <a:srgbClr val="FF0000"/>
                </a:solidFill>
                <a:latin typeface="Times New Roman" panose="02020603050405020304" charset="0"/>
                <a:cs typeface="Times New Roman" panose="02020603050405020304" charset="0"/>
              </a:rPr>
              <a:t>So the sine cosine function was introduced</a:t>
            </a:r>
            <a:r>
              <a:rPr lang="en-US" altLang="zh-CN" sz="2000" dirty="0">
                <a:solidFill>
                  <a:srgbClr val="FF0000"/>
                </a:solidFill>
                <a:latin typeface="Times New Roman" panose="02020603050405020304" charset="0"/>
                <a:cs typeface="Times New Roman" panose="02020603050405020304" charset="0"/>
              </a:rPr>
              <a:t>.</a:t>
            </a:r>
            <a:endParaRPr lang="zh-CN" altLang="en-US" sz="2000" dirty="0">
              <a:solidFill>
                <a:srgbClr val="FF0000"/>
              </a:solidFill>
              <a:latin typeface="Times New Roman" panose="02020603050405020304" charset="0"/>
              <a:cs typeface="Times New Roman" panose="02020603050405020304" charset="0"/>
            </a:endParaRPr>
          </a:p>
        </p:txBody>
      </p:sp>
      <p:pic>
        <p:nvPicPr>
          <p:cNvPr id="7" name="图片 6"/>
          <p:cNvPicPr>
            <a:picLocks noChangeAspect="1"/>
          </p:cNvPicPr>
          <p:nvPr/>
        </p:nvPicPr>
        <p:blipFill>
          <a:blip r:embed="rId3"/>
          <a:stretch>
            <a:fillRect/>
          </a:stretch>
        </p:blipFill>
        <p:spPr>
          <a:xfrm>
            <a:off x="3403600" y="3672840"/>
            <a:ext cx="4848225" cy="904875"/>
          </a:xfrm>
          <a:prstGeom prst="rect">
            <a:avLst/>
          </a:prstGeom>
        </p:spPr>
      </p:pic>
      <p:sp>
        <p:nvSpPr>
          <p:cNvPr id="9" name="矩形 93"/>
          <p:cNvSpPr>
            <a:spLocks noChangeArrowheads="1"/>
          </p:cNvSpPr>
          <p:nvPr/>
        </p:nvSpPr>
        <p:spPr bwMode="auto">
          <a:xfrm>
            <a:off x="1027999" y="4577683"/>
            <a:ext cx="10907663"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ts val="0"/>
              </a:spcBef>
              <a:buNone/>
            </a:pPr>
            <a:r>
              <a:rPr lang="en-US" altLang="zh-CN" sz="2000" dirty="0">
                <a:latin typeface="Times New Roman" panose="02020603050405020304" charset="0"/>
                <a:ea typeface="+mn-ea"/>
                <a:cs typeface="Times New Roman" panose="02020603050405020304" charset="0"/>
                <a:sym typeface="+mn-ea"/>
              </a:rPr>
              <a:t>Expanding the above formula gives the following form:</a:t>
            </a:r>
          </a:p>
        </p:txBody>
      </p:sp>
      <p:pic>
        <p:nvPicPr>
          <p:cNvPr id="10" name="图片 9"/>
          <p:cNvPicPr>
            <a:picLocks noChangeAspect="1"/>
          </p:cNvPicPr>
          <p:nvPr/>
        </p:nvPicPr>
        <p:blipFill>
          <a:blip r:embed="rId4"/>
          <a:stretch>
            <a:fillRect/>
          </a:stretch>
        </p:blipFill>
        <p:spPr>
          <a:xfrm>
            <a:off x="1131570" y="5306060"/>
            <a:ext cx="9391650" cy="8382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950" y="429895"/>
            <a:ext cx="46672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latin typeface="微软雅黑" panose="020B0503020204020204" pitchFamily="34" charset="-122"/>
                <a:ea typeface="微软雅黑" panose="020B0503020204020204" pitchFamily="34" charset="-122"/>
                <a:sym typeface="+mn-ea"/>
              </a:rPr>
              <a:t>Positional Encoding</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3" name="图片 12"/>
          <p:cNvPicPr>
            <a:picLocks noChangeAspect="1"/>
          </p:cNvPicPr>
          <p:nvPr/>
        </p:nvPicPr>
        <p:blipFill>
          <a:blip r:embed="rId3"/>
          <a:srcRect/>
          <a:stretch>
            <a:fillRect/>
          </a:stretch>
        </p:blipFill>
        <p:spPr>
          <a:xfrm>
            <a:off x="1568078" y="2757491"/>
            <a:ext cx="8837403" cy="3437825"/>
          </a:xfrm>
          <a:prstGeom prst="rect">
            <a:avLst/>
          </a:prstGeom>
        </p:spPr>
      </p:pic>
      <p:sp>
        <p:nvSpPr>
          <p:cNvPr id="4" name="文本框 3"/>
          <p:cNvSpPr txBox="1"/>
          <p:nvPr/>
        </p:nvSpPr>
        <p:spPr>
          <a:xfrm>
            <a:off x="869950" y="1155065"/>
            <a:ext cx="10233025" cy="1476375"/>
          </a:xfrm>
          <a:prstGeom prst="rect">
            <a:avLst/>
          </a:prstGeom>
          <a:noFill/>
        </p:spPr>
        <p:txBody>
          <a:bodyPr wrap="square" rtlCol="0" anchor="t">
            <a:spAutoFit/>
          </a:bodyPr>
          <a:lstStyle/>
          <a:p>
            <a:pPr>
              <a:lnSpc>
                <a:spcPct val="150000"/>
              </a:lnSpc>
            </a:pPr>
            <a:r>
              <a:rPr lang="zh-CN" altLang="en-US" sz="2000">
                <a:latin typeface="Times New Roman" panose="02020603050405020304" charset="0"/>
                <a:cs typeface="Times New Roman" panose="02020603050405020304" charset="0"/>
              </a:rPr>
              <a:t>It can be seen that, for a certain dimension 2i or 2i + 1 of the position vector at the position of pos + k, it can be expressed as a combination of PE (pos) and PE (k), and it can also express the embedding of the relative position.</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635" y="1023620"/>
            <a:ext cx="5840730" cy="2255520"/>
          </a:xfrm>
          <a:prstGeom prst="rect">
            <a:avLst/>
          </a:prstGeom>
        </p:spPr>
      </p:pic>
      <p:cxnSp>
        <p:nvCxnSpPr>
          <p:cNvPr id="2" name="直接箭头连接符 1"/>
          <p:cNvCxnSpPr/>
          <p:nvPr/>
        </p:nvCxnSpPr>
        <p:spPr>
          <a:xfrm>
            <a:off x="6475095" y="3412490"/>
            <a:ext cx="0" cy="106108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custDataLst>
              <p:tags r:id="rId1"/>
            </p:custDataLst>
          </p:nvPr>
        </p:nvGraphicFramePr>
        <p:xfrm>
          <a:off x="5258435" y="4647565"/>
          <a:ext cx="2786380" cy="1173480"/>
        </p:xfrm>
        <a:graphic>
          <a:graphicData uri="http://schemas.openxmlformats.org/drawingml/2006/table">
            <a:tbl>
              <a:tblPr firstRow="1" bandRow="1">
                <a:tableStyleId>{5C22544A-7EE6-4342-B048-85BDC9FD1C3A}</a:tableStyleId>
              </a:tblPr>
              <a:tblGrid>
                <a:gridCol w="696595">
                  <a:extLst>
                    <a:ext uri="{9D8B030D-6E8A-4147-A177-3AD203B41FA5}">
                      <a16:colId xmlns:a16="http://schemas.microsoft.com/office/drawing/2014/main" val="20000"/>
                    </a:ext>
                  </a:extLst>
                </a:gridCol>
                <a:gridCol w="696595">
                  <a:extLst>
                    <a:ext uri="{9D8B030D-6E8A-4147-A177-3AD203B41FA5}">
                      <a16:colId xmlns:a16="http://schemas.microsoft.com/office/drawing/2014/main" val="20001"/>
                    </a:ext>
                  </a:extLst>
                </a:gridCol>
                <a:gridCol w="696595">
                  <a:extLst>
                    <a:ext uri="{9D8B030D-6E8A-4147-A177-3AD203B41FA5}">
                      <a16:colId xmlns:a16="http://schemas.microsoft.com/office/drawing/2014/main" val="20002"/>
                    </a:ext>
                  </a:extLst>
                </a:gridCol>
                <a:gridCol w="696595">
                  <a:extLst>
                    <a:ext uri="{9D8B030D-6E8A-4147-A177-3AD203B41FA5}">
                      <a16:colId xmlns:a16="http://schemas.microsoft.com/office/drawing/2014/main" val="20003"/>
                    </a:ext>
                  </a:extLst>
                </a:gridCol>
              </a:tblGrid>
              <a:tr h="391160">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extLst>
                  <a:ext uri="{0D108BD9-81ED-4DB2-BD59-A6C34878D82A}">
                    <a16:rowId xmlns:a16="http://schemas.microsoft.com/office/drawing/2014/main" val="10000"/>
                  </a:ext>
                </a:extLst>
              </a:tr>
              <a:tr h="391160">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extLst>
                  <a:ext uri="{0D108BD9-81ED-4DB2-BD59-A6C34878D82A}">
                    <a16:rowId xmlns:a16="http://schemas.microsoft.com/office/drawing/2014/main" val="10001"/>
                  </a:ext>
                </a:extLst>
              </a:tr>
              <a:tr h="391160">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extLst>
                  <a:ext uri="{0D108BD9-81ED-4DB2-BD59-A6C34878D82A}">
                    <a16:rowId xmlns:a16="http://schemas.microsoft.com/office/drawing/2014/main" val="10002"/>
                  </a:ext>
                </a:extLst>
              </a:tr>
            </a:tbl>
          </a:graphicData>
        </a:graphic>
      </p:graphicFrame>
      <p:sp>
        <p:nvSpPr>
          <p:cNvPr id="5" name="文本框 4"/>
          <p:cNvSpPr txBox="1"/>
          <p:nvPr/>
        </p:nvSpPr>
        <p:spPr>
          <a:xfrm>
            <a:off x="4559300" y="4647565"/>
            <a:ext cx="284480" cy="460375"/>
          </a:xfrm>
          <a:prstGeom prst="rect">
            <a:avLst/>
          </a:prstGeom>
          <a:noFill/>
        </p:spPr>
        <p:txBody>
          <a:bodyPr wrap="none" rtlCol="0">
            <a:spAutoFit/>
          </a:bodyPr>
          <a:lstStyle/>
          <a:p>
            <a:r>
              <a:rPr lang="en-US" altLang="zh-CN" sz="2400">
                <a:latin typeface="Times New Roman" panose="02020603050405020304" charset="0"/>
                <a:cs typeface="Times New Roman" panose="02020603050405020304" charset="0"/>
              </a:rPr>
              <a:t>I</a:t>
            </a:r>
          </a:p>
        </p:txBody>
      </p:sp>
      <p:sp>
        <p:nvSpPr>
          <p:cNvPr id="6" name="文本框 5"/>
          <p:cNvSpPr txBox="1"/>
          <p:nvPr/>
        </p:nvSpPr>
        <p:spPr>
          <a:xfrm>
            <a:off x="4377055" y="5004435"/>
            <a:ext cx="707390" cy="460375"/>
          </a:xfrm>
          <a:prstGeom prst="rect">
            <a:avLst/>
          </a:prstGeom>
          <a:noFill/>
        </p:spPr>
        <p:txBody>
          <a:bodyPr wrap="none" rtlCol="0">
            <a:spAutoFit/>
          </a:bodyPr>
          <a:lstStyle/>
          <a:p>
            <a:r>
              <a:rPr lang="en-US" altLang="zh-CN" sz="2400">
                <a:latin typeface="Times New Roman" panose="02020603050405020304" charset="0"/>
                <a:cs typeface="Times New Roman" panose="02020603050405020304" charset="0"/>
              </a:rPr>
              <a:t>love</a:t>
            </a:r>
          </a:p>
        </p:txBody>
      </p:sp>
      <p:sp>
        <p:nvSpPr>
          <p:cNvPr id="7" name="文本框 6"/>
          <p:cNvSpPr txBox="1"/>
          <p:nvPr/>
        </p:nvSpPr>
        <p:spPr>
          <a:xfrm>
            <a:off x="4444365" y="5360670"/>
            <a:ext cx="640080" cy="460375"/>
          </a:xfrm>
          <a:prstGeom prst="rect">
            <a:avLst/>
          </a:prstGeom>
          <a:noFill/>
        </p:spPr>
        <p:txBody>
          <a:bodyPr wrap="none" rtlCol="0">
            <a:spAutoFit/>
          </a:bodyPr>
          <a:lstStyle/>
          <a:p>
            <a:r>
              <a:rPr lang="en-US" altLang="zh-CN" sz="2400">
                <a:latin typeface="Times New Roman" panose="02020603050405020304" charset="0"/>
                <a:cs typeface="Times New Roman" panose="02020603050405020304" charset="0"/>
              </a:rPr>
              <a:t>you</a:t>
            </a:r>
          </a:p>
        </p:txBody>
      </p:sp>
      <p:sp>
        <p:nvSpPr>
          <p:cNvPr id="8" name="文本框 7"/>
          <p:cNvSpPr txBox="1"/>
          <p:nvPr/>
        </p:nvSpPr>
        <p:spPr>
          <a:xfrm>
            <a:off x="5916930" y="6009005"/>
            <a:ext cx="1122680" cy="460375"/>
          </a:xfrm>
          <a:prstGeom prst="rect">
            <a:avLst/>
          </a:prstGeom>
          <a:noFill/>
        </p:spPr>
        <p:txBody>
          <a:bodyPr wrap="none" rtlCol="0">
            <a:spAutoFit/>
          </a:bodyPr>
          <a:lstStyle/>
          <a:p>
            <a:r>
              <a:rPr lang="en-US" altLang="zh-CN" sz="2400">
                <a:latin typeface="Times New Roman" panose="02020603050405020304" charset="0"/>
                <a:cs typeface="Times New Roman" panose="02020603050405020304" charset="0"/>
              </a:rPr>
              <a:t>Input X</a:t>
            </a:r>
          </a:p>
        </p:txBody>
      </p:sp>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950" y="429895"/>
            <a:ext cx="46672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sz="2400" b="1" dirty="0">
                <a:latin typeface="微软雅黑" panose="020B0503020204020204" pitchFamily="34" charset="-122"/>
                <a:ea typeface="微软雅黑" panose="020B0503020204020204" pitchFamily="34" charset="-122"/>
                <a:sym typeface="+mn-ea"/>
              </a:rPr>
              <a:t>Input of Transformer</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Encoder</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93"/>
          <p:cNvSpPr>
            <a:spLocks noChangeArrowheads="1"/>
          </p:cNvSpPr>
          <p:nvPr/>
        </p:nvSpPr>
        <p:spPr bwMode="auto">
          <a:xfrm>
            <a:off x="869842" y="1321975"/>
            <a:ext cx="10173296" cy="412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ts val="0"/>
              </a:spcBef>
              <a:buNone/>
            </a:pPr>
            <a:r>
              <a:rPr lang="en-US" altLang="zh-CN" sz="2000" dirty="0"/>
              <a:t>The input matrix X is transformed into a hidden state matrix after passing through the encoder.</a:t>
            </a:r>
            <a:endParaRPr lang="en-US" altLang="zh-CN" sz="2000" dirty="0">
              <a:latin typeface="Times New Roman" panose="02020603050405020304" charset="0"/>
              <a:ea typeface="+mn-ea"/>
              <a:cs typeface="Times New Roman" panose="02020603050405020304" charset="0"/>
              <a:sym typeface="+mn-ea"/>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637" y="1894726"/>
            <a:ext cx="9385705" cy="454850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clrChange>
              <a:clrFrom>
                <a:srgbClr val="DEDEDE">
                  <a:alpha val="100000"/>
                </a:srgbClr>
              </a:clrFrom>
              <a:clrTo>
                <a:srgbClr val="DEDEDE">
                  <a:alpha val="100000"/>
                  <a:alpha val="0"/>
                </a:srgbClr>
              </a:clrTo>
            </a:clrChange>
            <a:extLst>
              <a:ext uri="{28A0092B-C50C-407E-A947-70E740481C1C}">
                <a14:useLocalDpi xmlns:a14="http://schemas.microsoft.com/office/drawing/2010/main" val="0"/>
              </a:ext>
            </a:extLst>
          </a:blip>
          <a:srcRect l="4068" t="70000" r="63142" b="5907"/>
          <a:stretch>
            <a:fillRect/>
          </a:stretch>
        </p:blipFill>
        <p:spPr>
          <a:xfrm>
            <a:off x="328542" y="3723887"/>
            <a:ext cx="5190331" cy="2860127"/>
          </a:xfrm>
          <a:custGeom>
            <a:avLst/>
            <a:gdLst>
              <a:gd name="connsiteX0" fmla="*/ 0 w 2998381"/>
              <a:gd name="connsiteY0" fmla="*/ 0 h 1652255"/>
              <a:gd name="connsiteX1" fmla="*/ 2529833 w 2998381"/>
              <a:gd name="connsiteY1" fmla="*/ 0 h 1652255"/>
              <a:gd name="connsiteX2" fmla="*/ 2458844 w 2998381"/>
              <a:gd name="connsiteY2" fmla="*/ 125640 h 1652255"/>
              <a:gd name="connsiteX3" fmla="*/ 2347336 w 2998381"/>
              <a:gd name="connsiteY3" fmla="*/ 551083 h 1652255"/>
              <a:gd name="connsiteX4" fmla="*/ 2934276 w 2998381"/>
              <a:gd name="connsiteY4" fmla="*/ 58654 h 1652255"/>
              <a:gd name="connsiteX5" fmla="*/ 2978517 w 2998381"/>
              <a:gd name="connsiteY5" fmla="*/ 0 h 1652255"/>
              <a:gd name="connsiteX6" fmla="*/ 2998381 w 2998381"/>
              <a:gd name="connsiteY6" fmla="*/ 0 h 1652255"/>
              <a:gd name="connsiteX7" fmla="*/ 2998381 w 2998381"/>
              <a:gd name="connsiteY7" fmla="*/ 1652255 h 1652255"/>
              <a:gd name="connsiteX8" fmla="*/ 0 w 2998381"/>
              <a:gd name="connsiteY8" fmla="*/ 1652255 h 16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381" h="1652255">
                <a:moveTo>
                  <a:pt x="0" y="0"/>
                </a:moveTo>
                <a:lnTo>
                  <a:pt x="2529833" y="0"/>
                </a:lnTo>
                <a:lnTo>
                  <a:pt x="2458844" y="125640"/>
                </a:lnTo>
                <a:cubicBezTo>
                  <a:pt x="2341829" y="346398"/>
                  <a:pt x="2293781" y="512403"/>
                  <a:pt x="2347336" y="551083"/>
                </a:cubicBezTo>
                <a:cubicBezTo>
                  <a:pt x="2422313" y="605234"/>
                  <a:pt x="2671588" y="391885"/>
                  <a:pt x="2934276" y="58654"/>
                </a:cubicBezTo>
                <a:lnTo>
                  <a:pt x="2978517" y="0"/>
                </a:lnTo>
                <a:lnTo>
                  <a:pt x="2998381" y="0"/>
                </a:lnTo>
                <a:lnTo>
                  <a:pt x="2998381" y="1652255"/>
                </a:lnTo>
                <a:lnTo>
                  <a:pt x="0" y="1652255"/>
                </a:lnTo>
                <a:close/>
              </a:path>
            </a:pathLst>
          </a:custGeom>
        </p:spPr>
      </p:pic>
      <p:sp>
        <p:nvSpPr>
          <p:cNvPr id="5" name="矩形 4"/>
          <p:cNvSpPr/>
          <p:nvPr/>
        </p:nvSpPr>
        <p:spPr>
          <a:xfrm>
            <a:off x="247426" y="129092"/>
            <a:ext cx="11693562" cy="6465346"/>
          </a:xfrm>
          <a:prstGeom prst="rect">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927532" y="975055"/>
            <a:ext cx="4363691" cy="3104316"/>
            <a:chOff x="3311525" y="1446213"/>
            <a:chExt cx="5572125" cy="3963988"/>
          </a:xfrm>
          <a:solidFill>
            <a:schemeClr val="tx1">
              <a:lumMod val="75000"/>
              <a:lumOff val="25000"/>
              <a:alpha val="7000"/>
            </a:schemeClr>
          </a:solidFill>
        </p:grpSpPr>
        <p:sp>
          <p:nvSpPr>
            <p:cNvPr id="25" name="Freeform 5"/>
            <p:cNvSpPr/>
            <p:nvPr/>
          </p:nvSpPr>
          <p:spPr bwMode="auto">
            <a:xfrm>
              <a:off x="3311525" y="1446213"/>
              <a:ext cx="5572125"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
            <p:cNvSpPr/>
            <p:nvPr/>
          </p:nvSpPr>
          <p:spPr bwMode="auto">
            <a:xfrm>
              <a:off x="4341813" y="3486151"/>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7"/>
            <p:cNvSpPr/>
            <p:nvPr/>
          </p:nvSpPr>
          <p:spPr bwMode="auto">
            <a:xfrm>
              <a:off x="4930775" y="3494088"/>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4543425" y="3681413"/>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9" name="矩形 28"/>
          <p:cNvSpPr/>
          <p:nvPr/>
        </p:nvSpPr>
        <p:spPr>
          <a:xfrm>
            <a:off x="4075537" y="2729876"/>
            <a:ext cx="4073744" cy="830997"/>
          </a:xfrm>
          <a:prstGeom prst="rect">
            <a:avLst/>
          </a:prstGeom>
        </p:spPr>
        <p:txBody>
          <a:bodyPr wrap="none">
            <a:spAutoFit/>
          </a:bodyPr>
          <a:lstStyle/>
          <a:p>
            <a:pPr algn="ctr"/>
            <a:r>
              <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rPr>
              <a:t>Introduction</a:t>
            </a:r>
            <a:endPar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5321422" y="1385376"/>
            <a:ext cx="1581319" cy="1124947"/>
            <a:chOff x="3311525" y="1446213"/>
            <a:chExt cx="5572125" cy="3963988"/>
          </a:xfrm>
          <a:solidFill>
            <a:schemeClr val="tx1">
              <a:lumMod val="65000"/>
              <a:lumOff val="35000"/>
            </a:schemeClr>
          </a:solidFill>
        </p:grpSpPr>
        <p:sp>
          <p:nvSpPr>
            <p:cNvPr id="31" name="Freeform 5"/>
            <p:cNvSpPr/>
            <p:nvPr/>
          </p:nvSpPr>
          <p:spPr bwMode="auto">
            <a:xfrm>
              <a:off x="3311525" y="1446213"/>
              <a:ext cx="5572125"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6"/>
            <p:cNvSpPr/>
            <p:nvPr/>
          </p:nvSpPr>
          <p:spPr bwMode="auto">
            <a:xfrm>
              <a:off x="4341813" y="3486151"/>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
            <p:cNvSpPr/>
            <p:nvPr/>
          </p:nvSpPr>
          <p:spPr bwMode="auto">
            <a:xfrm>
              <a:off x="4930775" y="3494088"/>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
            <p:cNvSpPr/>
            <p:nvPr/>
          </p:nvSpPr>
          <p:spPr bwMode="auto">
            <a:xfrm>
              <a:off x="4543425" y="3681413"/>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文本框 1"/>
          <p:cNvSpPr>
            <a:spLocks noChangeArrowheads="1"/>
          </p:cNvSpPr>
          <p:nvPr/>
        </p:nvSpPr>
        <p:spPr bwMode="auto">
          <a:xfrm>
            <a:off x="869842" y="414768"/>
            <a:ext cx="38624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Multi-head 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nvSpPr>
        <p:spPr>
          <a:xfrm>
            <a:off x="716279" y="1102295"/>
            <a:ext cx="10417294" cy="960328"/>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In the previous step, we know how to obtain the output matrix Z through Self-Attention calculation, and Multi-Head Attention is formed by the combination of multiple Self-Attention. </a:t>
            </a:r>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4244837" y="2261274"/>
            <a:ext cx="3360179" cy="459672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Self-attention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21"/>
          <p:cNvPicPr>
            <a:picLocks noChangeAspect="1"/>
          </p:cNvPicPr>
          <p:nvPr>
            <p:custDataLst>
              <p:tags r:id="rId1"/>
            </p:custDataLst>
          </p:nvPr>
        </p:nvPicPr>
        <p:blipFill>
          <a:blip r:embed="rId4">
            <a:clrChange>
              <a:clrFrom>
                <a:srgbClr val="FFFFFF">
                  <a:alpha val="100000"/>
                </a:srgbClr>
              </a:clrFrom>
              <a:clrTo>
                <a:srgbClr val="FFFFFF">
                  <a:alpha val="100000"/>
                  <a:alpha val="0"/>
                </a:srgbClr>
              </a:clrTo>
            </a:clrChange>
          </a:blip>
          <a:srcRect t="3038" b="-6684"/>
          <a:stretch>
            <a:fillRect/>
          </a:stretch>
        </p:blipFill>
        <p:spPr>
          <a:xfrm>
            <a:off x="669925" y="1079500"/>
            <a:ext cx="4268470" cy="4298950"/>
          </a:xfrm>
          <a:prstGeom prst="rect">
            <a:avLst/>
          </a:prstGeom>
          <a:noFill/>
          <a:ln>
            <a:noFill/>
          </a:ln>
        </p:spPr>
      </p:pic>
      <p:pic>
        <p:nvPicPr>
          <p:cNvPr id="8" name="图片 9"/>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669925" y="5378450"/>
            <a:ext cx="4657725" cy="638175"/>
          </a:xfrm>
          <a:prstGeom prst="rect">
            <a:avLst/>
          </a:prstGeom>
          <a:noFill/>
          <a:ln>
            <a:noFill/>
          </a:ln>
        </p:spPr>
      </p:pic>
      <p:sp>
        <p:nvSpPr>
          <p:cNvPr id="9" name="文本框 8"/>
          <p:cNvSpPr txBox="1"/>
          <p:nvPr/>
        </p:nvSpPr>
        <p:spPr>
          <a:xfrm>
            <a:off x="5327650" y="1363817"/>
            <a:ext cx="6080578" cy="3730317"/>
          </a:xfrm>
          <a:prstGeom prst="rect">
            <a:avLst/>
          </a:prstGeom>
          <a:noFill/>
        </p:spPr>
        <p:txBody>
          <a:bodyPr wrap="square" rtlCol="0">
            <a:spAutoFit/>
          </a:bodyPr>
          <a:lstStyle/>
          <a:p>
            <a:pPr>
              <a:lnSpc>
                <a:spcPct val="150000"/>
              </a:lnSpc>
            </a:pPr>
            <a:r>
              <a:rPr sz="2000" dirty="0">
                <a:latin typeface="Times New Roman" panose="02020603050405020304" charset="0"/>
                <a:cs typeface="Times New Roman" panose="02020603050405020304" charset="0"/>
              </a:rPr>
              <a:t>Calculating Attention contains 5 steps</a:t>
            </a:r>
          </a:p>
          <a:p>
            <a:pPr>
              <a:lnSpc>
                <a:spcPct val="150000"/>
              </a:lnSpc>
            </a:pPr>
            <a:r>
              <a:rPr sz="2000" dirty="0">
                <a:latin typeface="Times New Roman" panose="02020603050405020304" charset="0"/>
                <a:cs typeface="Times New Roman" panose="02020603050405020304" charset="0"/>
              </a:rPr>
              <a:t>1. Multiply the two matrices Q and K to get QKT </a:t>
            </a:r>
            <a:r>
              <a:rPr lang="en-US" sz="2000" dirty="0">
                <a:latin typeface="Times New Roman" panose="02020603050405020304" charset="0"/>
                <a:cs typeface="Times New Roman" panose="02020603050405020304" charset="0"/>
              </a:rPr>
              <a:t>matrix;</a:t>
            </a:r>
            <a:endParaRPr sz="2000" dirty="0">
              <a:latin typeface="Times New Roman" panose="02020603050405020304" charset="0"/>
              <a:cs typeface="Times New Roman" panose="02020603050405020304" charset="0"/>
            </a:endParaRPr>
          </a:p>
          <a:p>
            <a:pPr>
              <a:lnSpc>
                <a:spcPct val="150000"/>
              </a:lnSpc>
            </a:pPr>
            <a:r>
              <a:rPr sz="2000" dirty="0">
                <a:latin typeface="Times New Roman" panose="02020603050405020304" charset="0"/>
                <a:cs typeface="Times New Roman" panose="02020603050405020304" charset="0"/>
              </a:rPr>
              <a:t>2. Divide QKT by the scaling factor</a:t>
            </a:r>
            <a:r>
              <a:rPr lang="en-US" altLang="zh-CN" sz="2000" dirty="0">
                <a:latin typeface="Times New Roman" panose="02020603050405020304" charset="0"/>
                <a:cs typeface="Times New Roman" panose="02020603050405020304" charset="0"/>
              </a:rPr>
              <a:t>;</a:t>
            </a:r>
            <a:endParaRPr sz="2000" dirty="0">
              <a:latin typeface="Times New Roman" panose="02020603050405020304" charset="0"/>
              <a:cs typeface="Times New Roman" panose="02020603050405020304" charset="0"/>
            </a:endParaRPr>
          </a:p>
          <a:p>
            <a:pPr>
              <a:lnSpc>
                <a:spcPct val="150000"/>
              </a:lnSpc>
            </a:pPr>
            <a:r>
              <a:rPr sz="2000" dirty="0">
                <a:latin typeface="Times New Roman" panose="02020603050405020304" charset="0"/>
                <a:cs typeface="Times New Roman" panose="02020603050405020304" charset="0"/>
              </a:rPr>
              <a:t>3. Mask the scaled matrix</a:t>
            </a:r>
            <a:r>
              <a:rPr lang="en-US" altLang="zh-CN" sz="2000" dirty="0">
                <a:latin typeface="Times New Roman" panose="02020603050405020304" charset="0"/>
                <a:cs typeface="Times New Roman" panose="02020603050405020304" charset="0"/>
              </a:rPr>
              <a:t>;</a:t>
            </a:r>
            <a:endParaRPr sz="2000" dirty="0">
              <a:latin typeface="Times New Roman" panose="02020603050405020304" charset="0"/>
              <a:cs typeface="Times New Roman" panose="02020603050405020304" charset="0"/>
            </a:endParaRPr>
          </a:p>
          <a:p>
            <a:pPr>
              <a:lnSpc>
                <a:spcPct val="150000"/>
              </a:lnSpc>
            </a:pPr>
            <a:r>
              <a:rPr sz="2000" dirty="0">
                <a:latin typeface="Times New Roman" panose="02020603050405020304" charset="0"/>
                <a:cs typeface="Times New Roman" panose="02020603050405020304" charset="0"/>
              </a:rPr>
              <a:t>4. Do a </a:t>
            </a:r>
            <a:r>
              <a:rPr sz="2000" dirty="0" err="1">
                <a:latin typeface="Times New Roman" panose="02020603050405020304" charset="0"/>
                <a:cs typeface="Times New Roman" panose="02020603050405020304" charset="0"/>
              </a:rPr>
              <a:t>softmax</a:t>
            </a:r>
            <a:r>
              <a:rPr sz="2000" dirty="0">
                <a:latin typeface="Times New Roman" panose="02020603050405020304" charset="0"/>
                <a:cs typeface="Times New Roman" panose="02020603050405020304" charset="0"/>
              </a:rPr>
              <a:t> operation on each row of the matrix to get the </a:t>
            </a:r>
            <a:r>
              <a:rPr sz="2000" dirty="0" err="1">
                <a:latin typeface="Times New Roman" panose="02020603050405020304" charset="0"/>
                <a:cs typeface="Times New Roman" panose="02020603050405020304" charset="0"/>
              </a:rPr>
              <a:t>softmax</a:t>
            </a:r>
            <a:r>
              <a:rPr sz="2000" dirty="0">
                <a:latin typeface="Times New Roman" panose="02020603050405020304" charset="0"/>
                <a:cs typeface="Times New Roman" panose="02020603050405020304" charset="0"/>
              </a:rPr>
              <a:t> matrix</a:t>
            </a:r>
            <a:r>
              <a:rPr lang="en-US" altLang="zh-CN" sz="2000" dirty="0">
                <a:latin typeface="Times New Roman" panose="02020603050405020304" charset="0"/>
                <a:cs typeface="Times New Roman" panose="02020603050405020304" charset="0"/>
              </a:rPr>
              <a:t>;</a:t>
            </a:r>
            <a:endParaRPr sz="2000" dirty="0">
              <a:latin typeface="Times New Roman" panose="02020603050405020304" charset="0"/>
              <a:cs typeface="Times New Roman" panose="02020603050405020304" charset="0"/>
            </a:endParaRPr>
          </a:p>
          <a:p>
            <a:pPr>
              <a:lnSpc>
                <a:spcPct val="150000"/>
              </a:lnSpc>
            </a:pPr>
            <a:r>
              <a:rPr sz="2000" dirty="0">
                <a:latin typeface="Times New Roman" panose="02020603050405020304" charset="0"/>
                <a:cs typeface="Times New Roman" panose="02020603050405020304" charset="0"/>
              </a:rPr>
              <a:t>5. Finally, multiply the </a:t>
            </a:r>
            <a:r>
              <a:rPr sz="2000" dirty="0" err="1">
                <a:latin typeface="Times New Roman" panose="02020603050405020304" charset="0"/>
                <a:cs typeface="Times New Roman" panose="02020603050405020304" charset="0"/>
              </a:rPr>
              <a:t>softmax</a:t>
            </a:r>
            <a:r>
              <a:rPr sz="2000" dirty="0">
                <a:latin typeface="Times New Roman" panose="02020603050405020304" charset="0"/>
                <a:cs typeface="Times New Roman" panose="02020603050405020304" charset="0"/>
              </a:rPr>
              <a:t> matrix with the v matrix to get the attention matrix</a:t>
            </a:r>
            <a:r>
              <a:rPr lang="en-US" altLang="zh-CN" sz="2000" dirty="0">
                <a:latin typeface="Times New Roman" panose="02020603050405020304" charset="0"/>
                <a:cs typeface="Times New Roman" panose="02020603050405020304" charset="0"/>
              </a:rPr>
              <a:t>.</a:t>
            </a:r>
            <a:endParaRPr sz="200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841" y="414768"/>
            <a:ext cx="4696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Self-attention in transformer</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716280" y="1446336"/>
            <a:ext cx="6552267" cy="2491740"/>
          </a:xfrm>
          <a:prstGeom prst="rect">
            <a:avLst/>
          </a:prstGeom>
          <a:noFill/>
        </p:spPr>
        <p:txBody>
          <a:bodyPr wrap="square" rtlCol="0">
            <a:spAutoFit/>
          </a:bodyPr>
          <a:lstStyle/>
          <a:p>
            <a:pPr marL="0" indent="0" algn="l">
              <a:lnSpc>
                <a:spcPct val="150000"/>
              </a:lnSpc>
              <a:buNone/>
            </a:pPr>
            <a:r>
              <a:rPr lang="zh-CN" altLang="en-US" sz="2000" dirty="0">
                <a:latin typeface="Times New Roman" panose="02020603050405020304" charset="0"/>
                <a:cs typeface="Times New Roman" panose="02020603050405020304" charset="0"/>
                <a:sym typeface="+mn-ea"/>
              </a:rPr>
              <a:t>After we get the </a:t>
            </a:r>
            <a:r>
              <a:rPr lang="en-US" altLang="zh-CN" sz="2000" dirty="0" err="1">
                <a:latin typeface="Times New Roman" panose="02020603050405020304" charset="0"/>
                <a:cs typeface="Times New Roman" panose="02020603050405020304" charset="0"/>
                <a:sym typeface="+mn-ea"/>
              </a:rPr>
              <a:t>X</a:t>
            </a:r>
            <a:r>
              <a:rPr lang="en-US" altLang="zh-CN" sz="2000" baseline="-25000" dirty="0" err="1">
                <a:latin typeface="Times New Roman" panose="02020603050405020304" charset="0"/>
                <a:cs typeface="Times New Roman" panose="02020603050405020304" charset="0"/>
                <a:sym typeface="+mn-ea"/>
              </a:rPr>
              <a:t>Embedding</a:t>
            </a:r>
            <a:r>
              <a:rPr lang="zh-CN" altLang="en-US" sz="2000" dirty="0">
                <a:latin typeface="Times New Roman" panose="02020603050405020304" charset="0"/>
                <a:cs typeface="Times New Roman" panose="02020603050405020304" charset="0"/>
                <a:sym typeface="+mn-ea"/>
              </a:rPr>
              <a:t> formed by adding the </a:t>
            </a:r>
            <a:r>
              <a:rPr lang="en-US" altLang="zh-CN" sz="2000" dirty="0">
                <a:latin typeface="Times New Roman" panose="02020603050405020304" charset="0"/>
                <a:cs typeface="Times New Roman" panose="02020603050405020304" charset="0"/>
                <a:sym typeface="+mn-ea"/>
              </a:rPr>
              <a:t>P</a:t>
            </a:r>
            <a:r>
              <a:rPr lang="zh-CN" altLang="en-US" sz="2000" dirty="0">
                <a:latin typeface="Times New Roman" panose="02020603050405020304" charset="0"/>
                <a:cs typeface="Times New Roman" panose="02020603050405020304" charset="0"/>
                <a:sym typeface="+mn-ea"/>
              </a:rPr>
              <a:t>ositional </a:t>
            </a:r>
            <a:r>
              <a:rPr lang="en-US" altLang="zh-CN" sz="2000" dirty="0">
                <a:latin typeface="Times New Roman" panose="02020603050405020304" charset="0"/>
                <a:cs typeface="Times New Roman" panose="02020603050405020304" charset="0"/>
                <a:sym typeface="+mn-ea"/>
              </a:rPr>
              <a:t>E</a:t>
            </a:r>
            <a:r>
              <a:rPr lang="zh-CN" altLang="en-US" sz="2000" dirty="0">
                <a:latin typeface="Times New Roman" panose="02020603050405020304" charset="0"/>
                <a:cs typeface="Times New Roman" panose="02020603050405020304" charset="0"/>
                <a:sym typeface="+mn-ea"/>
              </a:rPr>
              <a:t>ncoding and </a:t>
            </a:r>
            <a:r>
              <a:rPr lang="en-US" altLang="zh-CN" sz="2000" dirty="0">
                <a:latin typeface="Times New Roman" panose="02020603050405020304" charset="0"/>
                <a:cs typeface="Times New Roman" panose="02020603050405020304" charset="0"/>
                <a:sym typeface="+mn-ea"/>
              </a:rPr>
              <a:t>W</a:t>
            </a:r>
            <a:r>
              <a:rPr lang="zh-CN" altLang="en-US" sz="2000" dirty="0">
                <a:latin typeface="Times New Roman" panose="02020603050405020304" charset="0"/>
                <a:cs typeface="Times New Roman" panose="02020603050405020304" charset="0"/>
                <a:sym typeface="+mn-ea"/>
              </a:rPr>
              <a:t>ord </a:t>
            </a:r>
            <a:r>
              <a:rPr lang="en-US" altLang="zh-CN" sz="2000" dirty="0">
                <a:latin typeface="Times New Roman" panose="02020603050405020304" charset="0"/>
                <a:cs typeface="Times New Roman" panose="02020603050405020304" charset="0"/>
                <a:sym typeface="+mn-ea"/>
              </a:rPr>
              <a:t>E</a:t>
            </a:r>
            <a:r>
              <a:rPr lang="zh-CN" altLang="en-US" sz="2000" dirty="0">
                <a:latin typeface="Times New Roman" panose="02020603050405020304" charset="0"/>
                <a:cs typeface="Times New Roman" panose="02020603050405020304" charset="0"/>
                <a:sym typeface="+mn-ea"/>
              </a:rPr>
              <a:t>mbedding of each word, we need to use this matrix to get three Q、K、V matrices：</a:t>
            </a:r>
            <a:endParaRPr lang="zh-CN" altLang="en-US" sz="2000" dirty="0">
              <a:latin typeface="Times New Roman" panose="02020603050405020304" charset="0"/>
              <a:cs typeface="Times New Roman" panose="02020603050405020304" charset="0"/>
            </a:endParaRPr>
          </a:p>
          <a:p>
            <a:pPr marL="0" indent="0" algn="ctr">
              <a:lnSpc>
                <a:spcPct val="150000"/>
              </a:lnSpc>
              <a:buNone/>
            </a:pPr>
            <a:endParaRPr lang="en-US" altLang="zh-CN" sz="2000" dirty="0">
              <a:latin typeface="Times New Roman" panose="02020603050405020304" charset="0"/>
              <a:cs typeface="Times New Roman" panose="02020603050405020304" charset="0"/>
              <a:sym typeface="+mn-ea"/>
            </a:endParaRPr>
          </a:p>
          <a:p>
            <a:pPr marL="0" indent="0">
              <a:buNone/>
            </a:pPr>
            <a:endParaRPr lang="zh-CN" altLang="en-US" dirty="0"/>
          </a:p>
          <a:p>
            <a:pPr marL="0" indent="0">
              <a:buNone/>
            </a:pPr>
            <a:endParaRPr lang="zh-CN" altLang="en-US" dirty="0"/>
          </a:p>
        </p:txBody>
      </p:sp>
      <p:pic>
        <p:nvPicPr>
          <p:cNvPr id="3" name="图片 2"/>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117217" y="623498"/>
            <a:ext cx="5002370" cy="5665335"/>
          </a:xfrm>
          <a:prstGeom prst="rect">
            <a:avLst/>
          </a:prstGeom>
        </p:spPr>
      </p:pic>
      <p:sp>
        <p:nvSpPr>
          <p:cNvPr id="8" name="箭头: 上 7">
            <a:hlinkClick r:id="rId6" action="ppaction://hlinksldjump"/>
          </p:cNvPr>
          <p:cNvSpPr/>
          <p:nvPr/>
        </p:nvSpPr>
        <p:spPr>
          <a:xfrm rot="10800000">
            <a:off x="11708004" y="6400797"/>
            <a:ext cx="140676" cy="221065"/>
          </a:xfrm>
          <a:prstGeom prst="upArrow">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2"/>
            </p:custDataLst>
          </p:nvPr>
        </p:nvPicPr>
        <p:blipFill>
          <a:blip r:embed="rId7"/>
          <a:stretch>
            <a:fillRect/>
          </a:stretch>
        </p:blipFill>
        <p:spPr>
          <a:xfrm>
            <a:off x="2669540" y="3538855"/>
            <a:ext cx="2645410" cy="157670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Self-attention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nvSpPr>
        <p:spPr>
          <a:xfrm>
            <a:off x="793820" y="1079500"/>
            <a:ext cx="10801977" cy="5169535"/>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QK</a:t>
            </a:r>
            <a:r>
              <a:rPr lang="en-US" altLang="zh-CN" sz="2000" baseline="30000" dirty="0">
                <a:latin typeface="Times New Roman" panose="02020603050405020304" charset="0"/>
                <a:cs typeface="Times New Roman" panose="02020603050405020304" charset="0"/>
              </a:rPr>
              <a:t>T</a:t>
            </a:r>
            <a:r>
              <a:rPr lang="en-US" altLang="zh-CN" sz="2000" dirty="0">
                <a:latin typeface="Times New Roman" panose="02020603050405020304" charset="0"/>
                <a:cs typeface="Times New Roman" panose="02020603050405020304" charset="0"/>
              </a:rPr>
              <a:t> matrices represents the information that each word in a sentence is incorporated into the other words of the sentence.</a:t>
            </a: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sym typeface="+mn-ea"/>
            </a:endParaRPr>
          </a:p>
          <a:p>
            <a:pPr>
              <a:lnSpc>
                <a:spcPct val="150000"/>
              </a:lnSpc>
            </a:pPr>
            <a:r>
              <a:rPr lang="en-US" altLang="zh-CN" sz="2000" dirty="0">
                <a:latin typeface="Times New Roman" panose="02020603050405020304" charset="0"/>
                <a:cs typeface="Times New Roman" panose="02020603050405020304" charset="0"/>
                <a:sym typeface="+mn-ea"/>
              </a:rPr>
              <a:t>Dividing QK</a:t>
            </a:r>
            <a:r>
              <a:rPr lang="en-US" altLang="zh-CN" sz="2000" baseline="30000" dirty="0">
                <a:latin typeface="Times New Roman" panose="02020603050405020304" charset="0"/>
                <a:cs typeface="Times New Roman" panose="02020603050405020304" charset="0"/>
                <a:sym typeface="+mn-ea"/>
              </a:rPr>
              <a:t>T</a:t>
            </a:r>
            <a:r>
              <a:rPr lang="en-US" altLang="zh-CN" sz="2000" dirty="0">
                <a:latin typeface="Times New Roman" panose="02020603050405020304" charset="0"/>
                <a:cs typeface="Times New Roman" panose="02020603050405020304" charset="0"/>
                <a:sym typeface="+mn-ea"/>
              </a:rPr>
              <a:t> by the scaling factor      is explained in the article</a:t>
            </a:r>
            <a:r>
              <a:rPr lang="zh-CN" altLang="en-US" sz="2000" dirty="0">
                <a:latin typeface="Times New Roman" panose="02020603050405020304" charset="0"/>
                <a:cs typeface="Times New Roman" panose="02020603050405020304" charset="0"/>
                <a:sym typeface="+mn-ea"/>
              </a:rPr>
              <a:t>：</a:t>
            </a:r>
            <a:r>
              <a:rPr lang="en-US" altLang="zh-CN" sz="2000" dirty="0">
                <a:latin typeface="Times New Roman" panose="02020603050405020304" charset="0"/>
                <a:cs typeface="Times New Roman" panose="02020603050405020304" charset="0"/>
                <a:sym typeface="+mn-ea"/>
              </a:rPr>
              <a:t>We suspect that for large values of d</a:t>
            </a:r>
            <a:r>
              <a:rPr lang="en-US" altLang="zh-CN" sz="2000" baseline="-25000" dirty="0">
                <a:latin typeface="Times New Roman" panose="02020603050405020304" charset="0"/>
                <a:cs typeface="Times New Roman" panose="02020603050405020304" charset="0"/>
                <a:sym typeface="+mn-ea"/>
              </a:rPr>
              <a:t>k </a:t>
            </a:r>
            <a:r>
              <a:rPr lang="en-US" altLang="zh-CN" sz="2000" dirty="0">
                <a:latin typeface="Times New Roman" panose="02020603050405020304" charset="0"/>
                <a:cs typeface="Times New Roman" panose="02020603050405020304" charset="0"/>
                <a:sym typeface="+mn-ea"/>
              </a:rPr>
              <a:t>, the dot products grow large in magnitude , pushing the </a:t>
            </a:r>
            <a:r>
              <a:rPr lang="en-US" altLang="zh-CN" sz="2000" dirty="0" err="1">
                <a:latin typeface="Times New Roman" panose="02020603050405020304" charset="0"/>
                <a:cs typeface="Times New Roman" panose="02020603050405020304" charset="0"/>
                <a:sym typeface="+mn-ea"/>
              </a:rPr>
              <a:t>softmax</a:t>
            </a:r>
            <a:r>
              <a:rPr lang="en-US" altLang="zh-CN" sz="2000" dirty="0">
                <a:latin typeface="Times New Roman" panose="02020603050405020304" charset="0"/>
                <a:cs typeface="Times New Roman" panose="02020603050405020304" charset="0"/>
                <a:sym typeface="+mn-ea"/>
              </a:rPr>
              <a:t> function into regions where it has extremely small gradients . </a:t>
            </a:r>
            <a:endParaRPr lang="en-US" altLang="zh-CN" sz="2000" dirty="0">
              <a:latin typeface="Times New Roman" panose="02020603050405020304" charset="0"/>
              <a:cs typeface="Times New Roman" panose="02020603050405020304" charset="0"/>
            </a:endParaRPr>
          </a:p>
        </p:txBody>
      </p:sp>
      <p:graphicFrame>
        <p:nvGraphicFramePr>
          <p:cNvPr id="14" name="对象 13">
            <a:hlinkClick r:id="" action="ppaction://ole?verb=0"/>
          </p:cNvPr>
          <p:cNvGraphicFramePr>
            <a:graphicFrameLocks noChangeAspect="1"/>
          </p:cNvGraphicFramePr>
          <p:nvPr/>
        </p:nvGraphicFramePr>
        <p:xfrm>
          <a:off x="4494033" y="4822639"/>
          <a:ext cx="426720" cy="359410"/>
        </p:xfrm>
        <a:graphic>
          <a:graphicData uri="http://schemas.openxmlformats.org/presentationml/2006/ole">
            <mc:AlternateContent xmlns:mc="http://schemas.openxmlformats.org/markup-compatibility/2006">
              <mc:Choice xmlns:v="urn:schemas-microsoft-com:vml" Requires="v">
                <p:oleObj spid="_x0000_s1265" r:id="rId4" imgW="316865" imgH="266700" progId="Equation.KSEE3">
                  <p:embed/>
                </p:oleObj>
              </mc:Choice>
              <mc:Fallback>
                <p:oleObj r:id="rId4" imgW="316865" imgH="266700" progId="Equation.KSEE3">
                  <p:embed/>
                  <p:pic>
                    <p:nvPicPr>
                      <p:cNvPr id="0" name="对象 9">
                        <a:hlinkClick r:id="" action="ppaction://ole?verb=0"/>
                      </p:cNvPr>
                      <p:cNvPicPr/>
                      <p:nvPr/>
                    </p:nvPicPr>
                    <p:blipFill>
                      <a:blip r:embed="rId5"/>
                      <a:stretch>
                        <a:fillRect/>
                      </a:stretch>
                    </p:blipFill>
                    <p:spPr>
                      <a:xfrm>
                        <a:off x="4494033" y="4822639"/>
                        <a:ext cx="426720" cy="359410"/>
                      </a:xfrm>
                      <a:prstGeom prst="rect">
                        <a:avLst/>
                      </a:prstGeom>
                    </p:spPr>
                  </p:pic>
                </p:oleObj>
              </mc:Fallback>
            </mc:AlternateContent>
          </a:graphicData>
        </a:graphic>
      </p:graphicFrame>
      <p:pic>
        <p:nvPicPr>
          <p:cNvPr id="3" name="图片 2"/>
          <p:cNvPicPr>
            <a:picLocks noChangeAspect="1"/>
          </p:cNvPicPr>
          <p:nvPr/>
        </p:nvPicPr>
        <p:blipFill>
          <a:blip r:embed="rId6"/>
          <a:stretch>
            <a:fillRect/>
          </a:stretch>
        </p:blipFill>
        <p:spPr>
          <a:xfrm>
            <a:off x="3167707" y="2077106"/>
            <a:ext cx="5856586" cy="229170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Self-attention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nvSpPr>
        <p:spPr>
          <a:xfrm>
            <a:off x="669925" y="1104900"/>
            <a:ext cx="10852150" cy="1421992"/>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To</a:t>
            </a:r>
            <a:r>
              <a:rPr lang="zh-CN" altLang="zh-CN" sz="2000" dirty="0">
                <a:latin typeface="Times New Roman" panose="02020603050405020304" charset="0"/>
                <a:cs typeface="Times New Roman" panose="02020603050405020304" charset="0"/>
              </a:rPr>
              <a:t> </a:t>
            </a:r>
            <a:r>
              <a:rPr lang="en-US" altLang="zh-CN" sz="2000" dirty="0">
                <a:latin typeface="Times New Roman" panose="02020603050405020304" charset="0"/>
                <a:cs typeface="Times New Roman" panose="02020603050405020304" charset="0"/>
              </a:rPr>
              <a:t>illustrate why the dot products get large , assume that the components of q and k are independent random variables with mean 0 and variance 1.Then their dot product,                         has mean 0 and variance d</a:t>
            </a:r>
            <a:r>
              <a:rPr lang="en-US" altLang="zh-CN" sz="2000" baseline="-25000" dirty="0">
                <a:latin typeface="Times New Roman" panose="02020603050405020304" charset="0"/>
                <a:cs typeface="Times New Roman" panose="02020603050405020304" charset="0"/>
              </a:rPr>
              <a:t>k</a:t>
            </a:r>
            <a:r>
              <a:rPr lang="en-US" altLang="zh-CN" sz="2000" dirty="0">
                <a:latin typeface="Times New Roman" panose="02020603050405020304" charset="0"/>
                <a:cs typeface="Times New Roman" panose="02020603050405020304" charset="0"/>
              </a:rPr>
              <a:t> .</a:t>
            </a:r>
            <a:endParaRPr lang="en-US" altLang="zh-CN" sz="2000" baseline="-25000" dirty="0">
              <a:latin typeface="Times New Roman" panose="02020603050405020304" charset="0"/>
              <a:cs typeface="Times New Roman" panose="02020603050405020304" charset="0"/>
            </a:endParaRPr>
          </a:p>
        </p:txBody>
      </p:sp>
      <p:graphicFrame>
        <p:nvGraphicFramePr>
          <p:cNvPr id="8" name="对象 7"/>
          <p:cNvGraphicFramePr/>
          <p:nvPr/>
        </p:nvGraphicFramePr>
        <p:xfrm>
          <a:off x="7955596" y="1683456"/>
          <a:ext cx="1266190" cy="382270"/>
        </p:xfrm>
        <a:graphic>
          <a:graphicData uri="http://schemas.openxmlformats.org/presentationml/2006/ole">
            <mc:AlternateContent xmlns:mc="http://schemas.openxmlformats.org/markup-compatibility/2006">
              <mc:Choice xmlns:v="urn:schemas-microsoft-com:vml" Requires="v">
                <p:oleObj spid="_x0000_s2190" r:id="rId4" imgW="1141095" imgH="334010" progId="Equation.KSEE3">
                  <p:embed/>
                </p:oleObj>
              </mc:Choice>
              <mc:Fallback>
                <p:oleObj r:id="rId4" imgW="1141095" imgH="334010" progId="Equation.KSEE3">
                  <p:embed/>
                  <p:pic>
                    <p:nvPicPr>
                      <p:cNvPr id="0" name="对象 6"/>
                      <p:cNvPicPr/>
                      <p:nvPr/>
                    </p:nvPicPr>
                    <p:blipFill>
                      <a:blip r:embed="rId5"/>
                      <a:stretch>
                        <a:fillRect/>
                      </a:stretch>
                    </p:blipFill>
                    <p:spPr>
                      <a:xfrm>
                        <a:off x="7955596" y="1683456"/>
                        <a:ext cx="1266190" cy="382270"/>
                      </a:xfrm>
                      <a:prstGeom prst="rect">
                        <a:avLst/>
                      </a:prstGeom>
                    </p:spPr>
                  </p:pic>
                </p:oleObj>
              </mc:Fallback>
            </mc:AlternateContent>
          </a:graphicData>
        </a:graphic>
      </p:graphicFrame>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2161" y="3177705"/>
            <a:ext cx="5487677" cy="3265527"/>
          </a:xfrm>
          <a:prstGeom prst="rect">
            <a:avLst/>
          </a:prstGeom>
        </p:spPr>
      </p:pic>
      <p:pic>
        <p:nvPicPr>
          <p:cNvPr id="4" name="图片 3"/>
          <p:cNvPicPr>
            <a:picLocks noChangeAspect="1"/>
          </p:cNvPicPr>
          <p:nvPr/>
        </p:nvPicPr>
        <p:blipFill>
          <a:blip r:embed="rId7"/>
          <a:stretch>
            <a:fillRect/>
          </a:stretch>
        </p:blipFill>
        <p:spPr>
          <a:xfrm>
            <a:off x="3352165" y="2526665"/>
            <a:ext cx="2771775" cy="476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Self-attention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669925" y="1104900"/>
            <a:ext cx="11257468" cy="4154984"/>
          </a:xfrm>
          <a:prstGeom prst="rect">
            <a:avLst/>
          </a:prstGeom>
          <a:noFill/>
        </p:spPr>
        <p:txBody>
          <a:bodyPr wrap="square" rtlCol="0">
            <a:spAutoFit/>
          </a:bodyPr>
          <a:lstStyle/>
          <a:p>
            <a:pPr>
              <a:lnSpc>
                <a:spcPct val="150000"/>
              </a:lnSpc>
            </a:pPr>
            <a:r>
              <a:rPr lang="zh-CN" altLang="en-US" sz="2000" dirty="0">
                <a:latin typeface="Times New Roman" panose="02020603050405020304" charset="0"/>
                <a:cs typeface="Times New Roman" panose="02020603050405020304" charset="0"/>
              </a:rPr>
              <a:t>So there are </a:t>
            </a:r>
            <a:r>
              <a:rPr lang="en-US" altLang="zh-CN" sz="2000" dirty="0">
                <a:latin typeface="Times New Roman" panose="02020603050405020304" charset="0"/>
                <a:cs typeface="Times New Roman" panose="02020603050405020304" charset="0"/>
              </a:rPr>
              <a:t>q*k</a:t>
            </a:r>
            <a:r>
              <a:rPr lang="zh-CN" altLang="en-US" sz="2000" dirty="0">
                <a:latin typeface="Times New Roman" panose="02020603050405020304" charset="0"/>
                <a:cs typeface="Times New Roman" panose="02020603050405020304" charset="0"/>
              </a:rPr>
              <a:t> mean </a:t>
            </a:r>
            <a:r>
              <a:rPr lang="en-US" altLang="zh-CN" sz="2000" dirty="0">
                <a:latin typeface="Times New Roman" panose="02020603050405020304" charset="0"/>
                <a:cs typeface="Times New Roman" panose="02020603050405020304" charset="0"/>
              </a:rPr>
              <a:t>E(</a:t>
            </a:r>
            <a:r>
              <a:rPr lang="en-US" altLang="zh-CN" sz="2000" dirty="0">
                <a:latin typeface="Times New Roman" panose="02020603050405020304" charset="0"/>
                <a:cs typeface="Times New Roman" panose="02020603050405020304" charset="0"/>
                <a:sym typeface="+mn-ea"/>
              </a:rPr>
              <a:t>q*k</a:t>
            </a:r>
            <a:r>
              <a:rPr lang="en-US" altLang="zh-CN" sz="2000" dirty="0">
                <a:latin typeface="Times New Roman" panose="02020603050405020304" charset="0"/>
                <a:cs typeface="Times New Roman" panose="02020603050405020304" charset="0"/>
              </a:rPr>
              <a:t>)=0</a:t>
            </a:r>
            <a:r>
              <a:rPr lang="zh-CN" altLang="en-US" sz="2000" dirty="0">
                <a:latin typeface="Times New Roman" panose="02020603050405020304" charset="0"/>
                <a:cs typeface="Times New Roman" panose="02020603050405020304" charset="0"/>
              </a:rPr>
              <a:t>, variance </a:t>
            </a:r>
            <a:r>
              <a:rPr lang="en-US" altLang="zh-CN" sz="2000" dirty="0">
                <a:latin typeface="Times New Roman" panose="02020603050405020304" charset="0"/>
                <a:cs typeface="Times New Roman" panose="02020603050405020304" charset="0"/>
              </a:rPr>
              <a:t>D</a:t>
            </a:r>
            <a:r>
              <a:rPr lang="en-US" altLang="zh-CN" sz="2000" dirty="0">
                <a:latin typeface="Times New Roman" panose="02020603050405020304" charset="0"/>
                <a:cs typeface="Times New Roman" panose="02020603050405020304" charset="0"/>
                <a:sym typeface="+mn-ea"/>
              </a:rPr>
              <a:t>(q*k)=d</a:t>
            </a:r>
            <a:r>
              <a:rPr lang="en-US" altLang="zh-CN" sz="2000" baseline="-25000" dirty="0">
                <a:latin typeface="Times New Roman" panose="02020603050405020304" charset="0"/>
                <a:cs typeface="Times New Roman" panose="02020603050405020304" charset="0"/>
                <a:sym typeface="+mn-ea"/>
              </a:rPr>
              <a:t>k.</a:t>
            </a:r>
            <a:endParaRPr lang="zh-CN" altLang="en-US" sz="2000" dirty="0">
              <a:latin typeface="Times New Roman" panose="02020603050405020304" charset="0"/>
              <a:cs typeface="Times New Roman" panose="02020603050405020304" charset="0"/>
            </a:endParaRPr>
          </a:p>
          <a:p>
            <a:pPr>
              <a:lnSpc>
                <a:spcPct val="150000"/>
              </a:lnSpc>
            </a:pPr>
            <a:r>
              <a:rPr lang="zh-CN" altLang="en-US" sz="2000" dirty="0">
                <a:latin typeface="Times New Roman" panose="02020603050405020304" charset="0"/>
                <a:cs typeface="Times New Roman" panose="02020603050405020304" charset="0"/>
              </a:rPr>
              <a:t>Then a natural method is to stabilize the variance to 1, and the method is to divide the dot product by     </a:t>
            </a:r>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r>
              <a:rPr lang="en-US" altLang="zh-CN" sz="2000" dirty="0">
                <a:latin typeface="Times New Roman" panose="02020603050405020304" charset="0"/>
                <a:cs typeface="Times New Roman" panose="02020603050405020304" charset="0"/>
              </a:rPr>
              <a:t>By controlling the variance to 1, the problem of the disappearance of the gradient  is effectively controlled.</a:t>
            </a:r>
            <a:r>
              <a:rPr lang="zh-CN" altLang="en-US" dirty="0"/>
              <a:t>                                                                      </a:t>
            </a:r>
          </a:p>
          <a:p>
            <a:endParaRPr lang="zh-CN" altLang="en-US" dirty="0"/>
          </a:p>
          <a:p>
            <a:endParaRPr lang="zh-CN" altLang="en-US" dirty="0"/>
          </a:p>
        </p:txBody>
      </p:sp>
      <p:graphicFrame>
        <p:nvGraphicFramePr>
          <p:cNvPr id="9" name="对象 8">
            <a:hlinkClick r:id="" action="ppaction://ole?verb=0"/>
          </p:cNvPr>
          <p:cNvGraphicFramePr>
            <a:graphicFrameLocks noChangeAspect="1"/>
          </p:cNvGraphicFramePr>
          <p:nvPr/>
        </p:nvGraphicFramePr>
        <p:xfrm>
          <a:off x="10938092" y="1725789"/>
          <a:ext cx="497205" cy="418465"/>
        </p:xfrm>
        <a:graphic>
          <a:graphicData uri="http://schemas.openxmlformats.org/presentationml/2006/ole">
            <mc:AlternateContent xmlns:mc="http://schemas.openxmlformats.org/markup-compatibility/2006">
              <mc:Choice xmlns:v="urn:schemas-microsoft-com:vml" Requires="v">
                <p:oleObj spid="_x0000_s3211" r:id="rId4" imgW="316865" imgH="266700" progId="Equation.KSEE3">
                  <p:embed/>
                </p:oleObj>
              </mc:Choice>
              <mc:Fallback>
                <p:oleObj r:id="rId4" imgW="316865" imgH="266700" progId="Equation.KSEE3">
                  <p:embed/>
                  <p:pic>
                    <p:nvPicPr>
                      <p:cNvPr id="0" name="对象 5">
                        <a:hlinkClick r:id="" action="ppaction://ole?verb=0"/>
                      </p:cNvPr>
                      <p:cNvPicPr/>
                      <p:nvPr/>
                    </p:nvPicPr>
                    <p:blipFill>
                      <a:blip r:embed="rId5"/>
                      <a:stretch>
                        <a:fillRect/>
                      </a:stretch>
                    </p:blipFill>
                    <p:spPr>
                      <a:xfrm>
                        <a:off x="10938092" y="1725789"/>
                        <a:ext cx="497205" cy="418465"/>
                      </a:xfrm>
                      <a:prstGeom prst="rect">
                        <a:avLst/>
                      </a:prstGeom>
                    </p:spPr>
                  </p:pic>
                </p:oleObj>
              </mc:Fallback>
            </mc:AlternateContent>
          </a:graphicData>
        </a:graphic>
      </p:graphicFrame>
      <p:pic>
        <p:nvPicPr>
          <p:cNvPr id="10" name="图片 9"/>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4229298" y="2605496"/>
            <a:ext cx="3201431" cy="115379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Self-attention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669925" y="1104900"/>
            <a:ext cx="10852150" cy="2062103"/>
          </a:xfrm>
          <a:prstGeom prst="rect">
            <a:avLst/>
          </a:prstGeom>
          <a:noFill/>
        </p:spPr>
        <p:txBody>
          <a:bodyPr wrap="square" rtlCol="0">
            <a:spAutoFit/>
          </a:bodyPr>
          <a:lstStyle/>
          <a:p>
            <a:pPr>
              <a:lnSpc>
                <a:spcPct val="150000"/>
              </a:lnSpc>
            </a:pPr>
            <a:r>
              <a:rPr lang="zh-CN" altLang="en-US" sz="2000" dirty="0">
                <a:latin typeface="Times New Roman" panose="02020603050405020304" charset="0"/>
                <a:cs typeface="Times New Roman" panose="02020603050405020304" charset="0"/>
              </a:rPr>
              <a:t>This completes the </a:t>
            </a:r>
            <a:r>
              <a:rPr lang="en-US" altLang="zh-CN" sz="2000" dirty="0">
                <a:latin typeface="Times New Roman" panose="02020603050405020304" charset="0"/>
                <a:cs typeface="Times New Roman" panose="02020603050405020304" charset="0"/>
              </a:rPr>
              <a:t>s</a:t>
            </a:r>
            <a:r>
              <a:rPr lang="zh-CN" altLang="en-US" sz="2000" dirty="0">
                <a:latin typeface="Times New Roman" panose="02020603050405020304" charset="0"/>
                <a:cs typeface="Times New Roman" panose="02020603050405020304" charset="0"/>
              </a:rPr>
              <a:t>cale</a:t>
            </a:r>
            <a:r>
              <a:rPr lang="en-US" altLang="zh-CN" sz="2000" dirty="0">
                <a:latin typeface="Times New Roman" panose="02020603050405020304" charset="0"/>
                <a:cs typeface="Times New Roman" panose="02020603050405020304" charset="0"/>
              </a:rPr>
              <a:t>d</a:t>
            </a:r>
            <a:r>
              <a:rPr lang="zh-CN" altLang="en-US" sz="2000" dirty="0">
                <a:latin typeface="Times New Roman" panose="02020603050405020304" charset="0"/>
                <a:cs typeface="Times New Roman" panose="02020603050405020304" charset="0"/>
              </a:rPr>
              <a:t> operation and then performs the </a:t>
            </a:r>
            <a:r>
              <a:rPr lang="en-US" altLang="zh-CN" sz="2000" dirty="0">
                <a:latin typeface="Times New Roman" panose="02020603050405020304" charset="0"/>
                <a:cs typeface="Times New Roman" panose="02020603050405020304" charset="0"/>
              </a:rPr>
              <a:t>m</a:t>
            </a:r>
            <a:r>
              <a:rPr lang="zh-CN" altLang="en-US" sz="2000" dirty="0">
                <a:latin typeface="Times New Roman" panose="02020603050405020304" charset="0"/>
                <a:cs typeface="Times New Roman" panose="02020603050405020304" charset="0"/>
              </a:rPr>
              <a:t>ask operation. The mask operation here is the Padding </a:t>
            </a:r>
            <a:r>
              <a:rPr lang="en-US" altLang="zh-CN" sz="2000" dirty="0">
                <a:latin typeface="Times New Roman" panose="02020603050405020304" charset="0"/>
                <a:cs typeface="Times New Roman" panose="02020603050405020304" charset="0"/>
              </a:rPr>
              <a:t>M</a:t>
            </a:r>
            <a:r>
              <a:rPr lang="zh-CN" altLang="en-US" sz="2000" dirty="0">
                <a:latin typeface="Times New Roman" panose="02020603050405020304" charset="0"/>
                <a:cs typeface="Times New Roman" panose="02020603050405020304" charset="0"/>
              </a:rPr>
              <a:t>ask.</a:t>
            </a:r>
          </a:p>
          <a:p>
            <a:pPr>
              <a:lnSpc>
                <a:spcPct val="150000"/>
              </a:lnSpc>
            </a:pPr>
            <a:r>
              <a:rPr lang="zh-CN" altLang="en-US" sz="2000" dirty="0">
                <a:latin typeface="Times New Roman" panose="02020603050405020304" charset="0"/>
                <a:cs typeface="Times New Roman" panose="02020603050405020304" charset="0"/>
              </a:rPr>
              <a:t>Then use Softmax to calculate the attention coefficient of each word for other words. </a:t>
            </a:r>
          </a:p>
          <a:p>
            <a:endParaRPr lang="zh-CN" altLang="en-US" sz="2000" dirty="0">
              <a:latin typeface="Times New Roman" panose="02020603050405020304" charset="0"/>
              <a:cs typeface="Times New Roman" panose="02020603050405020304" charset="0"/>
            </a:endParaRPr>
          </a:p>
          <a:p>
            <a:endParaRPr lang="zh-CN" altLang="en-US" dirty="0"/>
          </a:p>
        </p:txBody>
      </p:sp>
      <p:pic>
        <p:nvPicPr>
          <p:cNvPr id="3" name="图片 2"/>
          <p:cNvPicPr>
            <a:picLocks noChangeAspect="1"/>
          </p:cNvPicPr>
          <p:nvPr/>
        </p:nvPicPr>
        <p:blipFill>
          <a:blip r:embed="rId3"/>
          <a:stretch>
            <a:fillRect/>
          </a:stretch>
        </p:blipFill>
        <p:spPr>
          <a:xfrm>
            <a:off x="3363511" y="3690998"/>
            <a:ext cx="5022000" cy="225384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Self-attention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669925" y="1104900"/>
            <a:ext cx="10852150" cy="498663"/>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After obtaining the </a:t>
            </a:r>
            <a:r>
              <a:rPr lang="en-US" altLang="zh-CN" sz="2000" dirty="0" err="1">
                <a:latin typeface="Times New Roman" panose="02020603050405020304" charset="0"/>
                <a:cs typeface="Times New Roman" panose="02020603050405020304" charset="0"/>
              </a:rPr>
              <a:t>Softmax</a:t>
            </a:r>
            <a:r>
              <a:rPr lang="en-US" altLang="zh-CN" sz="2000" dirty="0">
                <a:latin typeface="Times New Roman" panose="02020603050405020304" charset="0"/>
                <a:cs typeface="Times New Roman" panose="02020603050405020304" charset="0"/>
              </a:rPr>
              <a:t> matrix, it can be multiplied with V to get the final output Z.</a:t>
            </a:r>
          </a:p>
        </p:txBody>
      </p:sp>
      <p:sp>
        <p:nvSpPr>
          <p:cNvPr id="10" name="文本框 9"/>
          <p:cNvSpPr txBox="1"/>
          <p:nvPr/>
        </p:nvSpPr>
        <p:spPr>
          <a:xfrm>
            <a:off x="669925" y="3429000"/>
            <a:ext cx="10852150" cy="960328"/>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A certain line of Z indicates that the attention coefficient relationship of some information between a certain word and all words is obtained:</a:t>
            </a:r>
          </a:p>
        </p:txBody>
      </p:sp>
      <p:pic>
        <p:nvPicPr>
          <p:cNvPr id="12" name="图片 11"/>
          <p:cNvPicPr>
            <a:picLocks noChangeAspect="1"/>
          </p:cNvPicPr>
          <p:nvPr>
            <p:custDataLst>
              <p:tags r:id="rId1"/>
            </p:custDataLst>
          </p:nvPr>
        </p:nvPicPr>
        <p:blipFill>
          <a:blip r:embed="rId4"/>
          <a:stretch>
            <a:fillRect/>
          </a:stretch>
        </p:blipFill>
        <p:spPr>
          <a:xfrm>
            <a:off x="3888105" y="1724660"/>
            <a:ext cx="4416425" cy="1824990"/>
          </a:xfrm>
          <a:prstGeom prst="rect">
            <a:avLst/>
          </a:prstGeom>
        </p:spPr>
      </p:pic>
      <p:pic>
        <p:nvPicPr>
          <p:cNvPr id="7" name="图片 6"/>
          <p:cNvPicPr>
            <a:picLocks noChangeAspect="1"/>
          </p:cNvPicPr>
          <p:nvPr/>
        </p:nvPicPr>
        <p:blipFill>
          <a:blip r:embed="rId5"/>
          <a:stretch>
            <a:fillRect/>
          </a:stretch>
        </p:blipFill>
        <p:spPr>
          <a:xfrm>
            <a:off x="2210435" y="4495165"/>
            <a:ext cx="7409180" cy="2059305"/>
          </a:xfrm>
          <a:prstGeom prst="rect">
            <a:avLst/>
          </a:prstGeom>
        </p:spPr>
      </p:pic>
      <p:grpSp>
        <p:nvGrpSpPr>
          <p:cNvPr id="11" name="组合 10"/>
          <p:cNvGrpSpPr/>
          <p:nvPr/>
        </p:nvGrpSpPr>
        <p:grpSpPr>
          <a:xfrm>
            <a:off x="-712922" y="389801"/>
            <a:ext cx="1429202" cy="500238"/>
            <a:chOff x="-712922" y="-1"/>
            <a:chExt cx="2542884" cy="890040"/>
          </a:xfrm>
          <a:solidFill>
            <a:schemeClr val="tx1">
              <a:lumMod val="65000"/>
              <a:lumOff val="35000"/>
            </a:schemeClr>
          </a:solidFill>
        </p:grpSpPr>
        <p:sp>
          <p:nvSpPr>
            <p:cNvPr id="13" name="平行四边形 12"/>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7" name="文本框 1"/>
          <p:cNvSpPr>
            <a:spLocks noChangeArrowheads="1"/>
          </p:cNvSpPr>
          <p:nvPr/>
        </p:nvSpPr>
        <p:spPr bwMode="auto">
          <a:xfrm>
            <a:off x="869842" y="414768"/>
            <a:ext cx="38624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Multi-head 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矩形 9"/>
              <p:cNvSpPr/>
              <p:nvPr/>
            </p:nvSpPr>
            <p:spPr>
              <a:xfrm>
                <a:off x="869842" y="1522113"/>
                <a:ext cx="5457070" cy="739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en-US" i="1">
                              <a:latin typeface="Cambria Math" panose="02040503050406030204" pitchFamily="18" charset="0"/>
                            </a:rPr>
                          </m:ctrlPr>
                        </m:mPr>
                        <m:mr>
                          <m:e>
                            <m:r>
                              <a:rPr lang="zh-CN" altLang="en-US" i="1">
                                <a:latin typeface="Cambria Math" panose="02040503050406030204" pitchFamily="18" charset="0"/>
                              </a:rPr>
                              <m:t>𝑀𝑢𝑙𝑡𝑖𝐻𝑒𝑎𝑑</m:t>
                            </m:r>
                            <m:d>
                              <m:dPr>
                                <m:ctrlPr>
                                  <a:rPr lang="zh-CN" altLang="en-US" i="1">
                                    <a:latin typeface="Cambria Math" panose="02040503050406030204" pitchFamily="18" charset="0"/>
                                  </a:rPr>
                                </m:ctrlPr>
                              </m:dPr>
                              <m:e>
                                <m:r>
                                  <a:rPr lang="zh-CN" altLang="en-US" i="1">
                                    <a:latin typeface="Cambria Math" panose="02040503050406030204" pitchFamily="18" charset="0"/>
                                  </a:rPr>
                                  <m:t>𝑄</m:t>
                                </m:r>
                                <m:r>
                                  <a:rPr lang="zh-CN" altLang="en-US" i="0">
                                    <a:latin typeface="Cambria Math" panose="02040503050406030204" pitchFamily="18" charset="0"/>
                                  </a:rPr>
                                  <m:t>,</m:t>
                                </m:r>
                                <m:r>
                                  <a:rPr lang="zh-CN" altLang="en-US" i="1">
                                    <a:latin typeface="Cambria Math" panose="02040503050406030204" pitchFamily="18" charset="0"/>
                                  </a:rPr>
                                  <m:t>𝐾</m:t>
                                </m:r>
                                <m:r>
                                  <a:rPr lang="zh-CN" altLang="en-US" i="0">
                                    <a:latin typeface="Cambria Math" panose="02040503050406030204" pitchFamily="18" charset="0"/>
                                  </a:rPr>
                                  <m:t>,</m:t>
                                </m:r>
                                <m:r>
                                  <a:rPr lang="zh-CN" altLang="en-US" i="1">
                                    <a:latin typeface="Cambria Math" panose="02040503050406030204" pitchFamily="18" charset="0"/>
                                  </a:rPr>
                                  <m:t>𝑉</m:t>
                                </m:r>
                              </m:e>
                            </m:d>
                            <m:r>
                              <a:rPr lang="zh-CN" altLang="en-US" i="0">
                                <a:latin typeface="Cambria Math" panose="02040503050406030204" pitchFamily="18" charset="0"/>
                              </a:rPr>
                              <m:t>=</m:t>
                            </m:r>
                            <m:r>
                              <a:rPr lang="zh-CN" altLang="en-US" i="1">
                                <a:latin typeface="Cambria Math" panose="02040503050406030204" pitchFamily="18" charset="0"/>
                              </a:rPr>
                              <m:t>𝐶𝑜𝑛𝑐𝑎𝑡</m:t>
                            </m:r>
                            <m:d>
                              <m:dPr>
                                <m:ctrlPr>
                                  <a:rPr lang="zh-CN" altLang="en-US" i="1">
                                    <a:latin typeface="Cambria Math" panose="02040503050406030204" pitchFamily="18" charset="0"/>
                                  </a:rPr>
                                </m:ctrlPr>
                              </m:dPr>
                              <m:e>
                                <m:r>
                                  <a:rPr lang="zh-CN" altLang="en-US" i="1">
                                    <a:latin typeface="Cambria Math" panose="02040503050406030204" pitchFamily="18" charset="0"/>
                                  </a:rPr>
                                  <m:t>h𝑒𝑎</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h𝑒𝑎</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h</m:t>
                                    </m:r>
                                  </m:sub>
                                </m:sSub>
                              </m:e>
                            </m:d>
                            <m:sSup>
                              <m:sSupPr>
                                <m:ctrlPr>
                                  <a:rPr lang="zh-CN" altLang="en-US" i="1">
                                    <a:latin typeface="Cambria Math" panose="02040503050406030204" pitchFamily="18" charset="0"/>
                                  </a:rPr>
                                </m:ctrlPr>
                              </m:sSupPr>
                              <m:e>
                                <m:r>
                                  <a:rPr lang="zh-CN" altLang="en-US" i="1">
                                    <a:latin typeface="Cambria Math" panose="02040503050406030204" pitchFamily="18" charset="0"/>
                                  </a:rPr>
                                  <m:t>𝑊</m:t>
                                </m:r>
                              </m:e>
                              <m:sup>
                                <m:r>
                                  <a:rPr lang="zh-CN" altLang="en-US" i="1">
                                    <a:latin typeface="Cambria Math" panose="02040503050406030204" pitchFamily="18" charset="0"/>
                                  </a:rPr>
                                  <m:t>𝑂</m:t>
                                </m:r>
                              </m:sup>
                            </m:sSup>
                          </m:e>
                        </m:mr>
                        <m:mr>
                          <m:e>
                            <m:r>
                              <a:rPr lang="zh-CN" altLang="en-US" i="1">
                                <a:latin typeface="Cambria Math" panose="02040503050406030204" pitchFamily="18" charset="0"/>
                              </a:rPr>
                              <m:t>𝑤h𝑒𝑟𝑒</m:t>
                            </m:r>
                            <m:r>
                              <m:rPr>
                                <m:nor/>
                              </m:rPr>
                              <a:rPr lang="zh-CN" altLang="en-US" i="1">
                                <a:latin typeface="Cambria Math" panose="02040503050406030204" pitchFamily="18" charset="0"/>
                              </a:rPr>
                              <m:t> </m:t>
                            </m:r>
                            <m:r>
                              <a:rPr lang="zh-CN" altLang="en-US" i="1">
                                <a:latin typeface="Cambria Math" panose="02040503050406030204" pitchFamily="18" charset="0"/>
                              </a:rPr>
                              <m:t>h𝑒𝑎</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𝐴𝑡𝑡𝑒𝑛𝑡𝑖𝑜𝑛</m:t>
                            </m:r>
                            <m:d>
                              <m:dPr>
                                <m:ctrlPr>
                                  <a:rPr lang="zh-CN" altLang="en-US" i="1">
                                    <a:latin typeface="Cambria Math" panose="02040503050406030204" pitchFamily="18" charset="0"/>
                                  </a:rPr>
                                </m:ctrlPr>
                              </m:dPr>
                              <m:e>
                                <m:r>
                                  <a:rPr lang="zh-CN" altLang="en-US" i="1">
                                    <a:latin typeface="Cambria Math" panose="02040503050406030204" pitchFamily="18" charset="0"/>
                                  </a:rPr>
                                  <m:t>𝑄</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𝑊</m:t>
                                    </m:r>
                                  </m:e>
                                  <m:sub>
                                    <m:r>
                                      <a:rPr lang="zh-CN" altLang="en-US" i="1">
                                        <a:latin typeface="Cambria Math" panose="02040503050406030204" pitchFamily="18" charset="0"/>
                                      </a:rPr>
                                      <m:t>𝑖</m:t>
                                    </m:r>
                                  </m:sub>
                                  <m:sup>
                                    <m:r>
                                      <a:rPr lang="zh-CN" altLang="en-US" i="1">
                                        <a:latin typeface="Cambria Math" panose="02040503050406030204" pitchFamily="18" charset="0"/>
                                      </a:rPr>
                                      <m:t>𝑄</m:t>
                                    </m:r>
                                  </m:sup>
                                </m:sSubSup>
                                <m:r>
                                  <a:rPr lang="zh-CN" altLang="en-US" i="0">
                                    <a:latin typeface="Cambria Math" panose="02040503050406030204" pitchFamily="18" charset="0"/>
                                  </a:rPr>
                                  <m:t>,</m:t>
                                </m:r>
                                <m:r>
                                  <a:rPr lang="zh-CN" altLang="en-US" i="1">
                                    <a:latin typeface="Cambria Math" panose="02040503050406030204" pitchFamily="18" charset="0"/>
                                  </a:rPr>
                                  <m:t>𝑘</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𝑊</m:t>
                                    </m:r>
                                  </m:e>
                                  <m:sub>
                                    <m:r>
                                      <a:rPr lang="zh-CN" altLang="en-US" i="1">
                                        <a:latin typeface="Cambria Math" panose="02040503050406030204" pitchFamily="18" charset="0"/>
                                      </a:rPr>
                                      <m:t>𝑖</m:t>
                                    </m:r>
                                  </m:sub>
                                  <m:sup>
                                    <m:r>
                                      <a:rPr lang="zh-CN" altLang="en-US" i="1">
                                        <a:latin typeface="Cambria Math" panose="02040503050406030204" pitchFamily="18" charset="0"/>
                                      </a:rPr>
                                      <m:t>𝐾</m:t>
                                    </m:r>
                                  </m:sup>
                                </m:sSubSup>
                                <m:r>
                                  <a:rPr lang="zh-CN" altLang="en-US" i="0">
                                    <a:latin typeface="Cambria Math" panose="02040503050406030204" pitchFamily="18" charset="0"/>
                                  </a:rPr>
                                  <m:t>,</m:t>
                                </m:r>
                                <m:r>
                                  <a:rPr lang="zh-CN" altLang="en-US" i="1">
                                    <a:latin typeface="Cambria Math" panose="02040503050406030204" pitchFamily="18" charset="0"/>
                                  </a:rPr>
                                  <m:t>𝑉</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𝑊</m:t>
                                    </m:r>
                                  </m:e>
                                  <m:sub>
                                    <m:r>
                                      <a:rPr lang="zh-CN" altLang="en-US" i="1">
                                        <a:latin typeface="Cambria Math" panose="02040503050406030204" pitchFamily="18" charset="0"/>
                                      </a:rPr>
                                      <m:t>𝑖</m:t>
                                    </m:r>
                                  </m:sub>
                                  <m:sup>
                                    <m:r>
                                      <a:rPr lang="zh-CN" altLang="en-US" i="1">
                                        <a:latin typeface="Cambria Math" panose="02040503050406030204" pitchFamily="18" charset="0"/>
                                      </a:rPr>
                                      <m:t>𝑉</m:t>
                                    </m:r>
                                  </m:sup>
                                </m:sSubSup>
                              </m:e>
                            </m:d>
                          </m:e>
                        </m:mr>
                      </m:m>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869842" y="1522113"/>
                <a:ext cx="5457070" cy="739305"/>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
        <p:nvSpPr>
          <p:cNvPr id="17" name="文本框 16"/>
          <p:cNvSpPr txBox="1"/>
          <p:nvPr/>
        </p:nvSpPr>
        <p:spPr>
          <a:xfrm>
            <a:off x="869842" y="2977436"/>
            <a:ext cx="5922844" cy="1421992"/>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Multi-head attention allows the model to jointly attend to information from </a:t>
            </a:r>
            <a:r>
              <a:rPr lang="en-US" altLang="zh-CN" sz="2000" dirty="0">
                <a:solidFill>
                  <a:srgbClr val="FF0000"/>
                </a:solidFill>
                <a:latin typeface="Times New Roman" panose="02020603050405020304" charset="0"/>
                <a:cs typeface="Times New Roman" panose="02020603050405020304" charset="0"/>
              </a:rPr>
              <a:t>different representation subspaces</a:t>
            </a:r>
            <a:r>
              <a:rPr lang="en-US" altLang="zh-CN" sz="2000" dirty="0">
                <a:latin typeface="Times New Roman" panose="02020603050405020304" charset="0"/>
                <a:cs typeface="Times New Roman" panose="02020603050405020304" charset="0"/>
              </a:rPr>
              <a:t> at different positions. </a:t>
            </a:r>
          </a:p>
        </p:txBody>
      </p:sp>
      <p:pic>
        <p:nvPicPr>
          <p:cNvPr id="3" name="图片 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7659370" y="894080"/>
            <a:ext cx="3740400" cy="511686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1" name="文本框 1"/>
          <p:cNvSpPr>
            <a:spLocks noChangeArrowheads="1"/>
          </p:cNvSpPr>
          <p:nvPr/>
        </p:nvSpPr>
        <p:spPr bwMode="auto">
          <a:xfrm>
            <a:off x="869842" y="414768"/>
            <a:ext cx="38624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Multi-head 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 y="1325880"/>
            <a:ext cx="10629900" cy="5532120"/>
          </a:xfrm>
          <a:prstGeom prst="rect">
            <a:avLst/>
          </a:prstGeom>
        </p:spPr>
      </p:pic>
      <p:sp>
        <p:nvSpPr>
          <p:cNvPr id="7" name="文本框 6"/>
          <p:cNvSpPr txBox="1"/>
          <p:nvPr/>
        </p:nvSpPr>
        <p:spPr>
          <a:xfrm>
            <a:off x="862245" y="1255729"/>
            <a:ext cx="8070740" cy="504625"/>
          </a:xfrm>
          <a:prstGeom prst="rect">
            <a:avLst/>
          </a:prstGeom>
          <a:noFill/>
        </p:spPr>
        <p:txBody>
          <a:bodyPr wrap="square" rtlCol="0">
            <a:spAutoFit/>
          </a:bodyPr>
          <a:lstStyle/>
          <a:p>
            <a:pPr>
              <a:lnSpc>
                <a:spcPct val="150000"/>
              </a:lnSpc>
            </a:pPr>
            <a:r>
              <a:rPr lang="en-US" altLang="zh-CN" sz="2000" dirty="0"/>
              <a:t>Q, K, V represent the three input matrices of </a:t>
            </a:r>
            <a:r>
              <a:rPr lang="en-US" altLang="zh-CN" sz="2000" dirty="0" err="1"/>
              <a:t>muiti</a:t>
            </a:r>
            <a:r>
              <a:rPr lang="en-US" altLang="zh-CN" sz="2000" dirty="0"/>
              <a:t>-head attention.</a:t>
            </a:r>
            <a:endParaRPr lang="en-US" altLang="zh-CN" sz="2000" dirty="0">
              <a:latin typeface="Times New Roman" panose="02020603050405020304" charset="0"/>
              <a:cs typeface="Times New Roman" panose="02020603050405020304" charset="0"/>
            </a:endParaRPr>
          </a:p>
        </p:txBody>
      </p:sp>
      <p:sp>
        <p:nvSpPr>
          <p:cNvPr id="9" name="箭头: 上 8">
            <a:hlinkClick r:id="rId4" action="ppaction://hlinksldjump"/>
          </p:cNvPr>
          <p:cNvSpPr/>
          <p:nvPr/>
        </p:nvSpPr>
        <p:spPr>
          <a:xfrm>
            <a:off x="11706331" y="6410847"/>
            <a:ext cx="140676" cy="221065"/>
          </a:xfrm>
          <a:prstGeom prst="upArrow">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884555" y="429895"/>
            <a:ext cx="4282440" cy="460375"/>
          </a:xfrm>
          <a:prstGeom prst="rect">
            <a:avLst/>
          </a:prstGeom>
          <a:noFill/>
        </p:spPr>
        <p:txBody>
          <a:bodyPr wrap="none" rtlCol="0">
            <a:spAutoFit/>
          </a:bodyPr>
          <a:lstStyle/>
          <a:p>
            <a:pPr algn="l"/>
            <a:r>
              <a:rPr lang="en-US" altLang="zh-CN" sz="2400" b="1">
                <a:latin typeface="微软雅黑" panose="020B0503020204020204" pitchFamily="34" charset="-122"/>
                <a:ea typeface="微软雅黑" panose="020B0503020204020204" pitchFamily="34" charset="-122"/>
              </a:rPr>
              <a:t>Before Attention appeared</a:t>
            </a:r>
          </a:p>
        </p:txBody>
      </p:sp>
      <p:sp>
        <p:nvSpPr>
          <p:cNvPr id="3" name="文本框 2"/>
          <p:cNvSpPr txBox="1"/>
          <p:nvPr/>
        </p:nvSpPr>
        <p:spPr>
          <a:xfrm>
            <a:off x="716280" y="1135380"/>
            <a:ext cx="10348595" cy="1938020"/>
          </a:xfrm>
          <a:prstGeom prst="rect">
            <a:avLst/>
          </a:prstGeom>
          <a:noFill/>
        </p:spPr>
        <p:txBody>
          <a:bodyPr wrap="square" rtlCol="0">
            <a:spAutoFit/>
          </a:bodyPr>
          <a:lstStyle/>
          <a:p>
            <a:pPr>
              <a:lnSpc>
                <a:spcPct val="150000"/>
              </a:lnSpc>
            </a:pPr>
            <a:r>
              <a:rPr lang="zh-CN" altLang="en-US" sz="2000">
                <a:latin typeface="Times New Roman" panose="02020603050405020304" charset="0"/>
                <a:cs typeface="Times New Roman" panose="02020603050405020304" charset="0"/>
              </a:rPr>
              <a:t>Although RNN</a:t>
            </a:r>
            <a:r>
              <a:rPr lang="en-US" altLang="zh-CN" sz="2000">
                <a:latin typeface="Times New Roman" panose="02020603050405020304" charset="0"/>
                <a:cs typeface="Times New Roman" panose="02020603050405020304" charset="0"/>
              </a:rPr>
              <a:t>,</a:t>
            </a:r>
            <a:r>
              <a:rPr lang="zh-CN" altLang="en-US" sz="2000">
                <a:latin typeface="Times New Roman" panose="02020603050405020304" charset="0"/>
                <a:cs typeface="Times New Roman" panose="02020603050405020304" charset="0"/>
              </a:rPr>
              <a:t>LSTM structures have achieved good results</a:t>
            </a:r>
            <a:r>
              <a:rPr lang="en-US" altLang="zh-CN" sz="2000">
                <a:latin typeface="Times New Roman" panose="02020603050405020304" charset="0"/>
                <a:cs typeface="Times New Roman" panose="02020603050405020304" charset="0"/>
              </a:rPr>
              <a:t>.</a:t>
            </a:r>
            <a:r>
              <a:rPr lang="zh-CN" altLang="en-US" sz="2000">
                <a:latin typeface="Times New Roman" panose="02020603050405020304" charset="0"/>
                <a:cs typeface="Times New Roman" panose="02020603050405020304" charset="0"/>
              </a:rPr>
              <a:t>But there are still many disadvantages</a:t>
            </a:r>
          </a:p>
          <a:p>
            <a:pPr>
              <a:lnSpc>
                <a:spcPct val="150000"/>
              </a:lnSpc>
            </a:pPr>
            <a:r>
              <a:rPr lang="zh-CN" altLang="en-US" sz="2000">
                <a:latin typeface="Times New Roman" panose="02020603050405020304" charset="0"/>
                <a:cs typeface="Times New Roman" panose="02020603050405020304" charset="0"/>
              </a:rPr>
              <a:t>1. In the RNN, LSTM model, the output produced by the input will be calculated as the input at the next moment. So the model has no parallelism</a:t>
            </a:r>
          </a:p>
          <a:p>
            <a:pPr>
              <a:lnSpc>
                <a:spcPct val="150000"/>
              </a:lnSpc>
            </a:pPr>
            <a:r>
              <a:rPr lang="zh-CN" altLang="en-US" sz="2000">
                <a:latin typeface="Times New Roman" panose="02020603050405020304" charset="0"/>
                <a:cs typeface="Times New Roman" panose="02020603050405020304" charset="0"/>
              </a:rPr>
              <a:t>2. The long-range dependence of RNN and LSTM models is not enough</a:t>
            </a:r>
          </a:p>
        </p:txBody>
      </p:sp>
      <p:pic>
        <p:nvPicPr>
          <p:cNvPr id="4" name="图片 3"/>
          <p:cNvPicPr>
            <a:picLocks noChangeAspect="1"/>
          </p:cNvPicPr>
          <p:nvPr/>
        </p:nvPicPr>
        <p:blipFill>
          <a:blip r:embed="rId3"/>
          <a:srcRect/>
          <a:stretch>
            <a:fillRect/>
          </a:stretch>
        </p:blipFill>
        <p:spPr>
          <a:xfrm>
            <a:off x="1518751" y="3691206"/>
            <a:ext cx="4062241" cy="2254687"/>
          </a:xfrm>
          <a:prstGeom prst="rect">
            <a:avLst/>
          </a:prstGeom>
        </p:spPr>
      </p:pic>
      <p:pic>
        <p:nvPicPr>
          <p:cNvPr id="5" name="图片 4"/>
          <p:cNvPicPr>
            <a:picLocks noChangeAspect="1"/>
          </p:cNvPicPr>
          <p:nvPr/>
        </p:nvPicPr>
        <p:blipFill>
          <a:blip r:embed="rId4"/>
          <a:srcRect/>
          <a:stretch>
            <a:fillRect/>
          </a:stretch>
        </p:blipFill>
        <p:spPr>
          <a:xfrm>
            <a:off x="6701259" y="3587515"/>
            <a:ext cx="4756723" cy="225468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文本框 5"/>
          <p:cNvSpPr txBox="1"/>
          <p:nvPr/>
        </p:nvSpPr>
        <p:spPr>
          <a:xfrm>
            <a:off x="650644" y="3517553"/>
            <a:ext cx="5825598" cy="2806987"/>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First, the input X is passed to h different Self-Attentions, and the h output matrices Z are calculated.</a:t>
            </a: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r>
              <a:rPr lang="en-US" altLang="zh-CN" sz="2000" dirty="0">
                <a:latin typeface="Times New Roman" panose="02020603050405020304" charset="0"/>
                <a:cs typeface="Times New Roman" panose="02020603050405020304" charset="0"/>
              </a:rPr>
              <a:t> </a:t>
            </a:r>
          </a:p>
          <a:p>
            <a:pPr>
              <a:lnSpc>
                <a:spcPct val="150000"/>
              </a:lnSpc>
            </a:pPr>
            <a:r>
              <a:rPr lang="en-US" altLang="zh-CN" sz="2000" dirty="0">
                <a:latin typeface="Times New Roman" panose="02020603050405020304" charset="0"/>
                <a:cs typeface="Times New Roman" panose="02020603050405020304" charset="0"/>
              </a:rPr>
              <a:t>The figure below is the case when h = 8, and 8 output matrices Z will be obtained.</a:t>
            </a:r>
          </a:p>
        </p:txBody>
      </p:sp>
      <p:sp>
        <p:nvSpPr>
          <p:cNvPr id="7" name="文本框 6"/>
          <p:cNvSpPr txBox="1"/>
          <p:nvPr/>
        </p:nvSpPr>
        <p:spPr>
          <a:xfrm>
            <a:off x="714333" y="1265777"/>
            <a:ext cx="5833195" cy="1421992"/>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On each of these projected versions of queries, keys, and values we then perform the attention function in parallel, yielding dv-dimensional output values. </a:t>
            </a:r>
          </a:p>
        </p:txBody>
      </p:sp>
      <p:sp>
        <p:nvSpPr>
          <p:cNvPr id="9" name="文本框 1"/>
          <p:cNvSpPr>
            <a:spLocks noChangeArrowheads="1"/>
          </p:cNvSpPr>
          <p:nvPr/>
        </p:nvSpPr>
        <p:spPr bwMode="auto">
          <a:xfrm>
            <a:off x="869842" y="414768"/>
            <a:ext cx="38624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Multi-head 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580" y="45720"/>
            <a:ext cx="5646420" cy="67665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9" name="文本框 8"/>
          <p:cNvSpPr txBox="1"/>
          <p:nvPr/>
        </p:nvSpPr>
        <p:spPr>
          <a:xfrm>
            <a:off x="742060" y="1245680"/>
            <a:ext cx="11177355" cy="960328"/>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After getting 8 output matrices Z1 to Z8, Multi-Head Attention connects them together (</a:t>
            </a:r>
            <a:r>
              <a:rPr lang="en-US" altLang="zh-CN" sz="2000" dirty="0" err="1">
                <a:latin typeface="Times New Roman" panose="02020603050405020304" charset="0"/>
                <a:cs typeface="Times New Roman" panose="02020603050405020304" charset="0"/>
              </a:rPr>
              <a:t>Concat</a:t>
            </a:r>
            <a:r>
              <a:rPr lang="en-US" altLang="zh-CN" sz="2000" dirty="0">
                <a:latin typeface="Times New Roman" panose="02020603050405020304" charset="0"/>
                <a:cs typeface="Times New Roman" panose="02020603050405020304" charset="0"/>
              </a:rPr>
              <a:t>), and then passes in a Linear layer to get the final output Z of Multi-Head Attention. </a:t>
            </a:r>
          </a:p>
        </p:txBody>
      </p:sp>
      <p:sp>
        <p:nvSpPr>
          <p:cNvPr id="10" name="文本框 1"/>
          <p:cNvSpPr>
            <a:spLocks noChangeArrowheads="1"/>
          </p:cNvSpPr>
          <p:nvPr/>
        </p:nvSpPr>
        <p:spPr bwMode="auto">
          <a:xfrm>
            <a:off x="869842" y="414768"/>
            <a:ext cx="38624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Multi-head 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387" y="2709790"/>
            <a:ext cx="7661194" cy="41482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842" y="414768"/>
            <a:ext cx="41064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Representation subspace</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869841" y="969688"/>
            <a:ext cx="10564969" cy="960328"/>
          </a:xfrm>
          <a:prstGeom prst="rect">
            <a:avLst/>
          </a:prstGeom>
        </p:spPr>
        <p:txBody>
          <a:bodyPr wrap="square">
            <a:spAutoFit/>
          </a:bodyPr>
          <a:lstStyle/>
          <a:p>
            <a:pPr>
              <a:lnSpc>
                <a:spcPct val="150000"/>
              </a:lnSpc>
            </a:pPr>
            <a:r>
              <a:rPr lang="en-US" altLang="zh-CN" sz="2000" dirty="0">
                <a:latin typeface="Times New Roman" panose="02020603050405020304" charset="0"/>
                <a:cs typeface="Times New Roman" panose="02020603050405020304" charset="0"/>
              </a:rPr>
              <a:t>When we translate a sentence like “The animal didn’t cross the street because it was too tired.”</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we would want to know which word “it” refers to.</a:t>
            </a:r>
          </a:p>
        </p:txBody>
      </p:sp>
      <p:pic>
        <p:nvPicPr>
          <p:cNvPr id="2" name="图片 1"/>
          <p:cNvPicPr>
            <a:picLocks noChangeAspect="1"/>
          </p:cNvPicPr>
          <p:nvPr/>
        </p:nvPicPr>
        <p:blipFill>
          <a:blip r:embed="rId3">
            <a:clrChange>
              <a:clrFrom>
                <a:srgbClr val="FDFEFD">
                  <a:alpha val="100000"/>
                </a:srgbClr>
              </a:clrFrom>
              <a:clrTo>
                <a:srgbClr val="FDFEFD">
                  <a:alpha val="100000"/>
                  <a:alpha val="0"/>
                </a:srgbClr>
              </a:clrTo>
            </a:clrChange>
          </a:blip>
          <a:stretch>
            <a:fillRect/>
          </a:stretch>
        </p:blipFill>
        <p:spPr>
          <a:xfrm>
            <a:off x="4010025" y="1877474"/>
            <a:ext cx="4171950" cy="3762375"/>
          </a:xfrm>
          <a:prstGeom prst="rect">
            <a:avLst/>
          </a:prstGeom>
        </p:spPr>
      </p:pic>
      <p:sp>
        <p:nvSpPr>
          <p:cNvPr id="8" name="矩形 7"/>
          <p:cNvSpPr/>
          <p:nvPr/>
        </p:nvSpPr>
        <p:spPr>
          <a:xfrm>
            <a:off x="869841" y="5639849"/>
            <a:ext cx="10564969" cy="960328"/>
          </a:xfrm>
          <a:prstGeom prst="rect">
            <a:avLst/>
          </a:prstGeom>
        </p:spPr>
        <p:txBody>
          <a:bodyPr wrap="square">
            <a:spAutoFit/>
          </a:bodyPr>
          <a:lstStyle/>
          <a:p>
            <a:pPr>
              <a:lnSpc>
                <a:spcPct val="150000"/>
              </a:lnSpc>
            </a:pPr>
            <a:r>
              <a:rPr lang="en-US" altLang="zh-CN" sz="2000" dirty="0">
                <a:latin typeface="Times New Roman" panose="02020603050405020304" charset="0"/>
                <a:cs typeface="Times New Roman" panose="02020603050405020304" charset="0"/>
              </a:rPr>
              <a:t>As we encode the word “it”, one attention head is focusing most on “the animal”, while another is focusing on “tired”.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Add &amp; Norm</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nvSpPr>
        <p:spPr>
          <a:xfrm>
            <a:off x="862245" y="1022049"/>
            <a:ext cx="5833195" cy="498663"/>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Residual Connection:</a:t>
            </a:r>
          </a:p>
        </p:txBody>
      </p:sp>
      <p:pic>
        <p:nvPicPr>
          <p:cNvPr id="8" name="图片 3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3589229" y="1599792"/>
            <a:ext cx="5232297" cy="2548770"/>
          </a:xfrm>
          <a:prstGeom prst="rect">
            <a:avLst/>
          </a:prstGeom>
          <a:noFill/>
          <a:ln>
            <a:noFill/>
          </a:ln>
        </p:spPr>
      </p:pic>
      <p:sp>
        <p:nvSpPr>
          <p:cNvPr id="9" name="文本框 8"/>
          <p:cNvSpPr txBox="1"/>
          <p:nvPr/>
        </p:nvSpPr>
        <p:spPr>
          <a:xfrm>
            <a:off x="862245" y="4537520"/>
            <a:ext cx="10251232" cy="1421992"/>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Assume that the output F (x) of a layer in the network after acting on the input x, then after adding a residual connection, it becomes: F (x) + x, this “+ x” operation is a shortcut.</a:t>
            </a:r>
          </a:p>
          <a:p>
            <a:pPr>
              <a:lnSpc>
                <a:spcPct val="150000"/>
              </a:lnSpc>
            </a:pPr>
            <a:r>
              <a:rPr lang="en-US" altLang="zh-CN" sz="2000" dirty="0">
                <a:latin typeface="Times New Roman" panose="02020603050405020304" charset="0"/>
                <a:cs typeface="Times New Roman" panose="02020603050405020304" charset="0"/>
              </a:rPr>
              <a:t>Add in Add &amp; Norm in the transformer architecture diagram refers to this.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Add &amp; Norm</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nvSpPr>
        <p:spPr>
          <a:xfrm>
            <a:off x="721963" y="1184609"/>
            <a:ext cx="11245623" cy="1845185"/>
          </a:xfrm>
          <a:prstGeom prst="rect">
            <a:avLst/>
          </a:prstGeom>
          <a:noFill/>
        </p:spPr>
        <p:txBody>
          <a:bodyPr wrap="square" rtlCol="0">
            <a:spAutoFit/>
          </a:bodyPr>
          <a:lstStyle/>
          <a:p>
            <a:pPr>
              <a:lnSpc>
                <a:spcPct val="200000"/>
              </a:lnSpc>
            </a:pPr>
            <a:r>
              <a:rPr lang="en-US" altLang="zh-CN" sz="2000" dirty="0">
                <a:latin typeface="Times New Roman" panose="02020603050405020304" charset="0"/>
                <a:cs typeface="Times New Roman" panose="02020603050405020304" charset="0"/>
                <a:sym typeface="+mn-ea"/>
              </a:rPr>
              <a:t>Layer Normalization is equivalent to normalizing all the data in a sample. </a:t>
            </a:r>
          </a:p>
          <a:p>
            <a:pPr>
              <a:lnSpc>
                <a:spcPct val="200000"/>
              </a:lnSpc>
            </a:pPr>
            <a:r>
              <a:rPr lang="en-US" altLang="zh-CN" sz="2000" dirty="0">
                <a:latin typeface="Times New Roman" panose="02020603050405020304" charset="0"/>
                <a:cs typeface="Times New Roman" panose="02020603050405020304" charset="0"/>
                <a:sym typeface="+mn-ea"/>
              </a:rPr>
              <a:t>At the same time, LN can be used well in sequential networks such as RNN. </a:t>
            </a:r>
          </a:p>
          <a:p>
            <a:pPr>
              <a:lnSpc>
                <a:spcPct val="200000"/>
              </a:lnSpc>
            </a:pPr>
            <a:r>
              <a:rPr lang="en-US" altLang="zh-CN" sz="2000" dirty="0">
                <a:latin typeface="Times New Roman" panose="02020603050405020304" charset="0"/>
                <a:cs typeface="Times New Roman" panose="02020603050405020304" charset="0"/>
                <a:sym typeface="+mn-ea"/>
              </a:rPr>
              <a:t>The formula for calculating layer normalization is basically the same as the formula for batch normalization.</a:t>
            </a:r>
          </a:p>
        </p:txBody>
      </p:sp>
      <mc:AlternateContent xmlns:mc="http://schemas.openxmlformats.org/markup-compatibility/2006" xmlns:a14="http://schemas.microsoft.com/office/drawing/2010/main">
        <mc:Choice Requires="a14">
          <p:sp>
            <p:nvSpPr>
              <p:cNvPr id="3" name="矩形 2"/>
              <p:cNvSpPr/>
              <p:nvPr/>
            </p:nvSpPr>
            <p:spPr>
              <a:xfrm>
                <a:off x="877425" y="3951029"/>
                <a:ext cx="3171003" cy="113082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𝜇</m:t>
                          </m:r>
                        </m:e>
                        <m:sup>
                          <m:r>
                            <a:rPr lang="zh-CN" altLang="en-US" sz="2400" i="1">
                              <a:latin typeface="Cambria Math" panose="02040503050406030204" pitchFamily="18" charset="0"/>
                            </a:rPr>
                            <m:t>𝑙</m:t>
                          </m:r>
                        </m:sup>
                      </m:sSup>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1</m:t>
                          </m:r>
                        </m:num>
                        <m:den>
                          <m:r>
                            <a:rPr lang="zh-CN" altLang="en-US" sz="2400" i="1">
                              <a:latin typeface="Cambria Math" panose="02040503050406030204" pitchFamily="18" charset="0"/>
                            </a:rPr>
                            <m:t>𝐻</m:t>
                          </m:r>
                        </m:den>
                      </m:f>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𝑖</m:t>
                          </m:r>
                          <m:r>
                            <a:rPr lang="zh-CN" altLang="en-US" sz="2400" i="0">
                              <a:latin typeface="Cambria Math" panose="02040503050406030204" pitchFamily="18" charset="0"/>
                            </a:rPr>
                            <m:t>=1</m:t>
                          </m:r>
                        </m:sub>
                        <m:sup>
                          <m:r>
                            <a:rPr lang="zh-CN" altLang="en-US" sz="2400" i="1">
                              <a:latin typeface="Cambria Math" panose="02040503050406030204" pitchFamily="18" charset="0"/>
                            </a:rPr>
                            <m:t>𝐻</m:t>
                          </m:r>
                        </m:sup>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𝛼</m:t>
                              </m:r>
                            </m:e>
                            <m:sub>
                              <m:r>
                                <a:rPr lang="zh-CN" altLang="en-US" sz="2400" i="1">
                                  <a:latin typeface="Cambria Math" panose="02040503050406030204" pitchFamily="18" charset="0"/>
                                </a:rPr>
                                <m:t>𝑖</m:t>
                              </m:r>
                            </m:sub>
                            <m:sup>
                              <m:r>
                                <a:rPr lang="zh-CN" altLang="en-US" sz="2400" i="1">
                                  <a:latin typeface="Cambria Math" panose="02040503050406030204" pitchFamily="18" charset="0"/>
                                </a:rPr>
                                <m:t>𝑙</m:t>
                              </m:r>
                            </m:sup>
                          </m:sSubSup>
                        </m:e>
                      </m:nary>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877425" y="3951029"/>
                <a:ext cx="3171003" cy="113082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 name="矩形 3"/>
              <p:cNvSpPr/>
              <p:nvPr/>
            </p:nvSpPr>
            <p:spPr>
              <a:xfrm>
                <a:off x="3801242" y="3938367"/>
                <a:ext cx="3825457" cy="15292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𝜎</m:t>
                          </m:r>
                        </m:e>
                        <m:sup>
                          <m:r>
                            <a:rPr lang="zh-CN" altLang="en-US" sz="2400" i="1">
                              <a:latin typeface="Cambria Math" panose="02040503050406030204" pitchFamily="18" charset="0"/>
                            </a:rPr>
                            <m:t>𝑙</m:t>
                          </m:r>
                        </m:sup>
                      </m:sSup>
                      <m:r>
                        <a:rPr lang="zh-CN" altLang="en-US" sz="2400" i="0">
                          <a:latin typeface="Cambria Math" panose="02040503050406030204" pitchFamily="18" charset="0"/>
                        </a:rPr>
                        <m:t>=</m:t>
                      </m:r>
                      <m:rad>
                        <m:radPr>
                          <m:degHide m:val="on"/>
                          <m:ctrlPr>
                            <a:rPr lang="zh-CN" altLang="en-US" sz="2400" i="1">
                              <a:latin typeface="Cambria Math" panose="02040503050406030204" pitchFamily="18" charset="0"/>
                            </a:rPr>
                          </m:ctrlPr>
                        </m:radPr>
                        <m:deg/>
                        <m:e>
                          <m:f>
                            <m:fPr>
                              <m:ctrlPr>
                                <a:rPr lang="zh-CN" altLang="en-US" sz="2400" i="1">
                                  <a:latin typeface="Cambria Math" panose="02040503050406030204" pitchFamily="18" charset="0"/>
                                </a:rPr>
                              </m:ctrlPr>
                            </m:fPr>
                            <m:num>
                              <m:r>
                                <a:rPr lang="zh-CN" altLang="en-US" sz="2400" i="0">
                                  <a:latin typeface="Cambria Math" panose="02040503050406030204" pitchFamily="18" charset="0"/>
                                </a:rPr>
                                <m:t>1</m:t>
                              </m:r>
                            </m:num>
                            <m:den>
                              <m:r>
                                <a:rPr lang="zh-CN" altLang="en-US" sz="2400" i="1">
                                  <a:latin typeface="Cambria Math" panose="02040503050406030204" pitchFamily="18" charset="0"/>
                                </a:rPr>
                                <m:t>𝐻</m:t>
                              </m:r>
                            </m:den>
                          </m:f>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𝑖</m:t>
                              </m:r>
                              <m:r>
                                <a:rPr lang="zh-CN" altLang="en-US" sz="2400" i="0">
                                  <a:latin typeface="Cambria Math" panose="02040503050406030204" pitchFamily="18" charset="0"/>
                                </a:rPr>
                                <m:t>=1</m:t>
                              </m:r>
                            </m:sub>
                            <m:sup>
                              <m:r>
                                <a:rPr lang="zh-CN" altLang="en-US" sz="2400" i="1">
                                  <a:latin typeface="Cambria Math" panose="02040503050406030204" pitchFamily="18" charset="0"/>
                                </a:rPr>
                                <m:t>𝐻</m:t>
                              </m:r>
                            </m:sup>
                            <m:e>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𝛼</m:t>
                                          </m:r>
                                        </m:e>
                                        <m:sub>
                                          <m:r>
                                            <a:rPr lang="zh-CN" altLang="en-US" sz="2400" i="1">
                                              <a:latin typeface="Cambria Math" panose="02040503050406030204" pitchFamily="18" charset="0"/>
                                            </a:rPr>
                                            <m:t>𝑖</m:t>
                                          </m:r>
                                        </m:sub>
                                        <m:sup>
                                          <m:r>
                                            <a:rPr lang="zh-CN" altLang="en-US" sz="2400" i="1">
                                              <a:latin typeface="Cambria Math" panose="02040503050406030204" pitchFamily="18" charset="0"/>
                                            </a:rPr>
                                            <m:t>𝑙</m:t>
                                          </m:r>
                                        </m:sup>
                                      </m:sSub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𝜇</m:t>
                                          </m:r>
                                        </m:e>
                                        <m:sup>
                                          <m:r>
                                            <a:rPr lang="zh-CN" altLang="en-US" sz="2400" i="1">
                                              <a:latin typeface="Cambria Math" panose="02040503050406030204" pitchFamily="18" charset="0"/>
                                            </a:rPr>
                                            <m:t>𝑙</m:t>
                                          </m:r>
                                        </m:sup>
                                      </m:sSup>
                                    </m:e>
                                  </m:d>
                                </m:e>
                                <m:sup>
                                  <m:r>
                                    <a:rPr lang="zh-CN" altLang="en-US" sz="2400" i="0">
                                      <a:latin typeface="Cambria Math" panose="02040503050406030204" pitchFamily="18" charset="0"/>
                                    </a:rPr>
                                    <m:t>2</m:t>
                                  </m:r>
                                </m:sup>
                              </m:sSup>
                            </m:e>
                          </m:nary>
                        </m:e>
                      </m:rad>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3801242" y="3938367"/>
                <a:ext cx="3825457" cy="1529201"/>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5" name="矩形 14"/>
              <p:cNvSpPr/>
              <p:nvPr/>
            </p:nvSpPr>
            <p:spPr>
              <a:xfrm>
                <a:off x="7349368" y="4154033"/>
                <a:ext cx="3543046" cy="72481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𝜇</m:t>
                          </m:r>
                        </m:num>
                        <m:den>
                          <m:r>
                            <a:rPr lang="zh-CN" altLang="en-US" sz="2400" i="1" smtClean="0">
                              <a:latin typeface="Cambria Math" panose="02040503050406030204" pitchFamily="18" charset="0"/>
                            </a:rPr>
                            <m:t>𝜎</m:t>
                          </m:r>
                        </m:den>
                      </m:f>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7349368" y="4154033"/>
                <a:ext cx="3543046" cy="724814"/>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
        <p:nvSpPr>
          <p:cNvPr id="10" name="箭头: 上 9">
            <a:hlinkClick r:id="rId6" action="ppaction://hlinksldjump"/>
          </p:cNvPr>
          <p:cNvSpPr/>
          <p:nvPr/>
        </p:nvSpPr>
        <p:spPr>
          <a:xfrm rot="10800000">
            <a:off x="11708004" y="6400797"/>
            <a:ext cx="140676" cy="221065"/>
          </a:xfrm>
          <a:prstGeom prst="upArrow">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842" y="414768"/>
            <a:ext cx="38647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Feed forward network</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862244" y="1255729"/>
            <a:ext cx="7146291" cy="1421992"/>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In each sublayer, the Multi-Head Attention layer is connected to an FFN layer, the formula is this:</a:t>
            </a:r>
          </a:p>
          <a:p>
            <a:pPr>
              <a:lnSpc>
                <a:spcPct val="150000"/>
              </a:lnSpc>
            </a:pPr>
            <a:endParaRPr lang="en-US" altLang="zh-CN" sz="2000" dirty="0">
              <a:latin typeface="Times New Roman" panose="02020603050405020304" charset="0"/>
              <a:cs typeface="Times New Roman" panose="02020603050405020304" charset="0"/>
            </a:endParaRPr>
          </a:p>
        </p:txBody>
      </p:sp>
      <p:pic>
        <p:nvPicPr>
          <p:cNvPr id="9" name="图片 8"/>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228061" y="2770551"/>
            <a:ext cx="4849495" cy="637540"/>
          </a:xfrm>
          <a:prstGeom prst="rect">
            <a:avLst/>
          </a:prstGeom>
        </p:spPr>
      </p:pic>
      <p:pic>
        <p:nvPicPr>
          <p:cNvPr id="10" name="图片 9"/>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499841" y="3702932"/>
            <a:ext cx="1755140" cy="368935"/>
          </a:xfrm>
          <a:prstGeom prst="rect">
            <a:avLst/>
          </a:prstGeom>
        </p:spPr>
      </p:pic>
      <p:pic>
        <p:nvPicPr>
          <p:cNvPr id="11" name="图片 10"/>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3783301" y="3703059"/>
            <a:ext cx="1931671" cy="373524"/>
          </a:xfrm>
          <a:prstGeom prst="rect">
            <a:avLst/>
          </a:prstGeom>
        </p:spPr>
      </p:pic>
      <p:sp>
        <p:nvSpPr>
          <p:cNvPr id="12" name="文本框 11"/>
          <p:cNvSpPr txBox="1"/>
          <p:nvPr/>
        </p:nvSpPr>
        <p:spPr>
          <a:xfrm>
            <a:off x="869842" y="4736495"/>
            <a:ext cx="10467510" cy="1421992"/>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FFN is equivalent to mapping the Attention result of each position to a feature space of a larger dimension, then using </a:t>
            </a:r>
            <a:r>
              <a:rPr lang="en-US" altLang="zh-CN" sz="2000" dirty="0" err="1">
                <a:latin typeface="Times New Roman" panose="02020603050405020304" charset="0"/>
                <a:cs typeface="Times New Roman" panose="02020603050405020304" charset="0"/>
              </a:rPr>
              <a:t>ReLU</a:t>
            </a:r>
            <a:r>
              <a:rPr lang="en-US" altLang="zh-CN" sz="2000" dirty="0">
                <a:latin typeface="Times New Roman" panose="02020603050405020304" charset="0"/>
                <a:cs typeface="Times New Roman" panose="02020603050405020304" charset="0"/>
              </a:rPr>
              <a:t> to introduce non-linearity for filtering, and finally recovering back to the original dimension. </a:t>
            </a:r>
          </a:p>
        </p:txBody>
      </p:sp>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1672" y="1699708"/>
            <a:ext cx="2187839" cy="261209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841" y="414768"/>
            <a:ext cx="50208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Masked Multi-head 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nvSpPr>
        <p:spPr>
          <a:xfrm>
            <a:off x="869841" y="1040764"/>
            <a:ext cx="9866716" cy="1421992"/>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Different from the multi-head attention of the encoder, to prevent current word generation from becoming dependent on future words, the prediction about position </a:t>
            </a:r>
            <a:r>
              <a:rPr lang="en-US" altLang="zh-CN" sz="2000" dirty="0" err="1">
                <a:latin typeface="Times New Roman" panose="02020603050405020304" charset="0"/>
                <a:cs typeface="Times New Roman" panose="02020603050405020304" charset="0"/>
              </a:rPr>
              <a:t>i</a:t>
            </a:r>
            <a:r>
              <a:rPr lang="en-US" altLang="zh-CN" sz="2000" dirty="0">
                <a:latin typeface="Times New Roman" panose="02020603050405020304" charset="0"/>
                <a:cs typeface="Times New Roman" panose="02020603050405020304" charset="0"/>
              </a:rPr>
              <a:t> only depend on the known outputs in front of position </a:t>
            </a:r>
            <a:r>
              <a:rPr lang="en-US" altLang="zh-CN" sz="2000" dirty="0" err="1">
                <a:latin typeface="Times New Roman" panose="02020603050405020304" charset="0"/>
                <a:cs typeface="Times New Roman" panose="02020603050405020304" charset="0"/>
              </a:rPr>
              <a:t>i</a:t>
            </a:r>
            <a:r>
              <a:rPr lang="en-US" altLang="zh-CN" sz="2000" dirty="0">
                <a:latin typeface="Times New Roman" panose="02020603050405020304" charset="0"/>
                <a:cs typeface="Times New Roman" panose="02020603050405020304" charset="0"/>
              </a:rPr>
              <a:t>.</a:t>
            </a:r>
          </a:p>
        </p:txBody>
      </p:sp>
      <p:pic>
        <p:nvPicPr>
          <p:cNvPr id="6" name="图片 5"/>
          <p:cNvPicPr>
            <a:picLocks noChangeAspect="1"/>
          </p:cNvPicPr>
          <p:nvPr/>
        </p:nvPicPr>
        <p:blipFill>
          <a:blip r:embed="rId3"/>
          <a:stretch>
            <a:fillRect/>
          </a:stretch>
        </p:blipFill>
        <p:spPr>
          <a:xfrm>
            <a:off x="3663081" y="2773695"/>
            <a:ext cx="4280236" cy="378533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841" y="414768"/>
            <a:ext cx="50208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Masked Multi-head 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nvSpPr>
        <p:spPr>
          <a:xfrm>
            <a:off x="869842" y="890038"/>
            <a:ext cx="3854642" cy="5115311"/>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How to mask</a:t>
            </a:r>
            <a:r>
              <a:rPr lang="zh-CN" altLang="en-US" sz="2000" dirty="0">
                <a:latin typeface="Times New Roman" panose="02020603050405020304" charset="0"/>
                <a:cs typeface="Times New Roman" panose="02020603050405020304" charset="0"/>
              </a:rPr>
              <a:t>：</a:t>
            </a:r>
            <a:endParaRPr lang="en-US" altLang="zh-CN" sz="2000" dirty="0">
              <a:latin typeface="Times New Roman" panose="02020603050405020304" charset="0"/>
              <a:cs typeface="Times New Roman" panose="02020603050405020304" charset="0"/>
            </a:endParaRPr>
          </a:p>
          <a:p>
            <a:pPr>
              <a:lnSpc>
                <a:spcPct val="150000"/>
              </a:lnSpc>
            </a:pPr>
            <a:r>
              <a:rPr lang="en-US" altLang="zh-CN" sz="2000" dirty="0">
                <a:latin typeface="Times New Roman" panose="02020603050405020304" charset="0"/>
                <a:cs typeface="Times New Roman" panose="02020603050405020304" charset="0"/>
              </a:rPr>
              <a:t>As shown in the figure, generate a mask matrix.</a:t>
            </a: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r>
              <a:rPr lang="en-US" altLang="zh-CN" sz="2000" dirty="0">
                <a:latin typeface="Times New Roman" panose="02020603050405020304" charset="0"/>
                <a:cs typeface="Times New Roman" panose="02020603050405020304" charset="0"/>
              </a:rPr>
              <a:t>Use the same method as Multi-head attention to get the QK</a:t>
            </a:r>
            <a:r>
              <a:rPr lang="en-US" altLang="zh-CN" sz="2000" baseline="30000" dirty="0">
                <a:latin typeface="Times New Roman" panose="02020603050405020304" charset="0"/>
                <a:cs typeface="Times New Roman" panose="02020603050405020304" charset="0"/>
              </a:rPr>
              <a:t>T</a:t>
            </a:r>
            <a:r>
              <a:rPr lang="en-US" altLang="zh-CN" sz="2000" dirty="0">
                <a:latin typeface="Times New Roman" panose="02020603050405020304" charset="0"/>
                <a:cs typeface="Times New Roman" panose="02020603050405020304" charset="0"/>
              </a:rPr>
              <a:t> matrix.</a:t>
            </a: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r>
              <a:rPr lang="en-US" altLang="zh-CN" sz="2000" dirty="0">
                <a:latin typeface="Times New Roman" panose="02020603050405020304" charset="0"/>
                <a:cs typeface="Times New Roman" panose="02020603050405020304" charset="0"/>
              </a:rPr>
              <a:t> We do the dot-product with the QK</a:t>
            </a:r>
            <a:r>
              <a:rPr lang="en-US" altLang="zh-CN" sz="2000" baseline="30000" dirty="0">
                <a:latin typeface="Times New Roman" panose="02020603050405020304" charset="0"/>
                <a:cs typeface="Times New Roman" panose="02020603050405020304" charset="0"/>
              </a:rPr>
              <a:t>T</a:t>
            </a:r>
            <a:r>
              <a:rPr lang="en-US" altLang="zh-CN" sz="2000" dirty="0">
                <a:latin typeface="Times New Roman" panose="02020603050405020304" charset="0"/>
                <a:cs typeface="Times New Roman" panose="02020603050405020304" charset="0"/>
              </a:rPr>
              <a:t> and the mask matrix</a:t>
            </a:r>
          </a:p>
        </p:txBody>
      </p:sp>
      <p:pic>
        <p:nvPicPr>
          <p:cNvPr id="4" name="图片 3"/>
          <p:cNvPicPr>
            <a:picLocks noChangeAspect="1"/>
          </p:cNvPicPr>
          <p:nvPr/>
        </p:nvPicPr>
        <p:blipFill>
          <a:blip r:embed="rId4"/>
          <a:stretch>
            <a:fillRect/>
          </a:stretch>
        </p:blipFill>
        <p:spPr>
          <a:xfrm>
            <a:off x="6501539" y="1030605"/>
            <a:ext cx="3928069" cy="2398395"/>
          </a:xfrm>
          <a:prstGeom prst="rect">
            <a:avLst/>
          </a:prstGeom>
        </p:spPr>
      </p:pic>
      <p:pic>
        <p:nvPicPr>
          <p:cNvPr id="3" name="图片 2"/>
          <p:cNvPicPr>
            <a:picLocks noChangeAspect="1"/>
          </p:cNvPicPr>
          <p:nvPr/>
        </p:nvPicPr>
        <p:blipFill>
          <a:blip r:embed="rId5"/>
          <a:stretch>
            <a:fillRect/>
          </a:stretch>
        </p:blipFill>
        <p:spPr>
          <a:xfrm>
            <a:off x="4724484" y="3994026"/>
            <a:ext cx="7146524" cy="2449206"/>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841" y="414768"/>
            <a:ext cx="4443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Encoder-Decoder 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4878468" y="1963757"/>
            <a:ext cx="6888151" cy="957250"/>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In the Multi-head attention layer of the encoder, the three input matrixes(Q</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K</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V) all come from the previous encoder’s output.</a:t>
            </a:r>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869841" y="1042438"/>
            <a:ext cx="3990240" cy="5815562"/>
          </a:xfrm>
          <a:prstGeom prst="rect">
            <a:avLst/>
          </a:prstGeom>
        </p:spPr>
      </p:pic>
      <p:sp>
        <p:nvSpPr>
          <p:cNvPr id="8" name="文本框 7"/>
          <p:cNvSpPr txBox="1"/>
          <p:nvPr/>
        </p:nvSpPr>
        <p:spPr>
          <a:xfrm>
            <a:off x="4878469" y="3948126"/>
            <a:ext cx="6888150" cy="1421992"/>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In the decoder, the input matrixes(K</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V) come from the sixth encoder’s output,</a:t>
            </a:r>
            <a:r>
              <a:rPr lang="zh-CN" altLang="en-US" sz="2000" dirty="0">
                <a:latin typeface="Times New Roman" panose="02020603050405020304" charset="0"/>
                <a:cs typeface="Times New Roman" panose="02020603050405020304" charset="0"/>
              </a:rPr>
              <a:t> </a:t>
            </a:r>
            <a:r>
              <a:rPr lang="en-US" altLang="zh-CN" sz="2000" dirty="0">
                <a:latin typeface="Times New Roman" panose="02020603050405020304" charset="0"/>
                <a:cs typeface="Times New Roman" panose="02020603050405020304" charset="0"/>
              </a:rPr>
              <a:t>and</a:t>
            </a:r>
            <a:r>
              <a:rPr lang="zh-CN" altLang="en-US" sz="2000" dirty="0">
                <a:latin typeface="Times New Roman" panose="02020603050405020304" charset="0"/>
                <a:cs typeface="Times New Roman" panose="02020603050405020304" charset="0"/>
              </a:rPr>
              <a:t> </a:t>
            </a:r>
            <a:r>
              <a:rPr lang="en-US" altLang="zh-CN" sz="2000" dirty="0">
                <a:latin typeface="Times New Roman" panose="02020603050405020304" charset="0"/>
                <a:cs typeface="Times New Roman" panose="02020603050405020304" charset="0"/>
              </a:rPr>
              <a:t>the</a:t>
            </a:r>
            <a:r>
              <a:rPr lang="zh-CN" altLang="en-US" sz="2000" dirty="0">
                <a:latin typeface="Times New Roman" panose="02020603050405020304" charset="0"/>
                <a:cs typeface="Times New Roman" panose="02020603050405020304" charset="0"/>
              </a:rPr>
              <a:t> </a:t>
            </a:r>
            <a:r>
              <a:rPr lang="en-US" altLang="zh-CN" sz="2000" dirty="0">
                <a:latin typeface="Times New Roman" panose="02020603050405020304" charset="0"/>
                <a:cs typeface="Times New Roman" panose="02020603050405020304" charset="0"/>
              </a:rPr>
              <a:t>input</a:t>
            </a:r>
            <a:r>
              <a:rPr lang="zh-CN" altLang="en-US" sz="2000" dirty="0">
                <a:latin typeface="Times New Roman" panose="02020603050405020304" charset="0"/>
                <a:cs typeface="Times New Roman" panose="02020603050405020304" charset="0"/>
              </a:rPr>
              <a:t> </a:t>
            </a:r>
            <a:r>
              <a:rPr lang="en-US" altLang="zh-CN" sz="2000" dirty="0">
                <a:latin typeface="Times New Roman" panose="02020603050405020304" charset="0"/>
                <a:cs typeface="Times New Roman" panose="02020603050405020304" charset="0"/>
              </a:rPr>
              <a:t>matrix(Q) comes from the output of the masked Multi-head attention.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文本框 1"/>
          <p:cNvSpPr>
            <a:spLocks noChangeArrowheads="1"/>
          </p:cNvSpPr>
          <p:nvPr/>
        </p:nvSpPr>
        <p:spPr bwMode="auto">
          <a:xfrm>
            <a:off x="869842" y="415403"/>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err="1">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Linear+Softmax</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nvSpPr>
        <p:spPr>
          <a:xfrm>
            <a:off x="869843" y="1080955"/>
            <a:ext cx="9866714" cy="960328"/>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After the sixth decoder output a vector,</a:t>
            </a:r>
            <a:r>
              <a:rPr lang="zh-CN" altLang="en-US" sz="2000" dirty="0">
                <a:latin typeface="Times New Roman" panose="02020603050405020304" charset="0"/>
                <a:cs typeface="Times New Roman" panose="02020603050405020304" charset="0"/>
              </a:rPr>
              <a:t> </a:t>
            </a:r>
            <a:r>
              <a:rPr lang="en-US" altLang="zh-CN" sz="2000" dirty="0">
                <a:latin typeface="Times New Roman" panose="02020603050405020304" charset="0"/>
                <a:cs typeface="Times New Roman" panose="02020603050405020304" charset="0"/>
              </a:rPr>
              <a:t>the vector will be sent into the </a:t>
            </a:r>
            <a:r>
              <a:rPr lang="en-US" altLang="zh-CN" sz="2000" dirty="0">
                <a:solidFill>
                  <a:srgbClr val="FF0000"/>
                </a:solidFill>
                <a:latin typeface="Times New Roman" panose="02020603050405020304" charset="0"/>
                <a:cs typeface="Times New Roman" panose="02020603050405020304" charset="0"/>
              </a:rPr>
              <a:t>linear</a:t>
            </a:r>
            <a:r>
              <a:rPr lang="en-US" altLang="zh-CN" sz="2000" dirty="0">
                <a:latin typeface="Times New Roman" panose="02020603050405020304" charset="0"/>
                <a:cs typeface="Times New Roman" panose="02020603050405020304" charset="0"/>
              </a:rPr>
              <a:t> layer. </a:t>
            </a:r>
          </a:p>
          <a:p>
            <a:pPr>
              <a:lnSpc>
                <a:spcPct val="150000"/>
              </a:lnSpc>
            </a:pPr>
            <a:r>
              <a:rPr lang="en-US" altLang="zh-CN" sz="2000" dirty="0">
                <a:latin typeface="Times New Roman" panose="02020603050405020304" charset="0"/>
                <a:cs typeface="Times New Roman" panose="02020603050405020304" charset="0"/>
              </a:rPr>
              <a:t>Then these scores be input </a:t>
            </a:r>
            <a:r>
              <a:rPr lang="en-US" altLang="zh-CN" sz="2000" dirty="0" err="1">
                <a:latin typeface="Times New Roman" panose="02020603050405020304" charset="0"/>
                <a:cs typeface="Times New Roman" panose="02020603050405020304" charset="0"/>
              </a:rPr>
              <a:t>softmax</a:t>
            </a:r>
            <a:r>
              <a:rPr lang="en-US" altLang="zh-CN" sz="2000" dirty="0">
                <a:latin typeface="Times New Roman" panose="02020603050405020304" charset="0"/>
                <a:cs typeface="Times New Roman" panose="02020603050405020304" charset="0"/>
              </a:rPr>
              <a:t> layer to get the probability of next word.</a:t>
            </a:r>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311986" y="2321168"/>
            <a:ext cx="6770815" cy="437103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06780" y="521970"/>
            <a:ext cx="4282440" cy="460375"/>
          </a:xfrm>
          <a:prstGeom prst="rect">
            <a:avLst/>
          </a:prstGeom>
          <a:noFill/>
        </p:spPr>
        <p:txBody>
          <a:bodyPr wrap="none" rtlCol="0" anchor="t">
            <a:spAutoFit/>
          </a:bodyPr>
          <a:lstStyle/>
          <a:p>
            <a:pPr algn="l"/>
            <a:r>
              <a:rPr lang="en-US" altLang="zh-CN" sz="2400" b="1">
                <a:latin typeface="微软雅黑" panose="020B0503020204020204" pitchFamily="34" charset="-122"/>
                <a:ea typeface="微软雅黑" panose="020B0503020204020204" pitchFamily="34" charset="-122"/>
                <a:sym typeface="+mn-ea"/>
              </a:rPr>
              <a:t>Before Attention appeared</a:t>
            </a:r>
          </a:p>
        </p:txBody>
      </p:sp>
      <p:sp>
        <p:nvSpPr>
          <p:cNvPr id="3" name="文本框 2"/>
          <p:cNvSpPr txBox="1"/>
          <p:nvPr/>
        </p:nvSpPr>
        <p:spPr>
          <a:xfrm>
            <a:off x="906780" y="1256665"/>
            <a:ext cx="10449560" cy="1014730"/>
          </a:xfrm>
          <a:prstGeom prst="rect">
            <a:avLst/>
          </a:prstGeom>
          <a:noFill/>
        </p:spPr>
        <p:txBody>
          <a:bodyPr wrap="square" rtlCol="0" anchor="t">
            <a:spAutoFit/>
          </a:bodyPr>
          <a:lstStyle/>
          <a:p>
            <a:pPr>
              <a:lnSpc>
                <a:spcPct val="150000"/>
              </a:lnSpc>
            </a:pPr>
            <a:r>
              <a:rPr lang="zh-CN" altLang="en-US" sz="2000">
                <a:latin typeface="Times New Roman" panose="02020603050405020304" charset="0"/>
                <a:cs typeface="Times New Roman" panose="02020603050405020304" charset="0"/>
              </a:rPr>
              <a:t>Seq2Seq generates a general processing model for another sentence (or chapter) from one sentence. The encoder and decoder parts can use RNN</a:t>
            </a:r>
            <a:r>
              <a:rPr lang="en-US" altLang="zh-CN" sz="2000">
                <a:latin typeface="Times New Roman" panose="02020603050405020304" charset="0"/>
                <a:cs typeface="Times New Roman" panose="02020603050405020304" charset="0"/>
              </a:rPr>
              <a:t>,</a:t>
            </a:r>
            <a:r>
              <a:rPr lang="zh-CN" altLang="en-US" sz="2000">
                <a:latin typeface="Times New Roman" panose="02020603050405020304" charset="0"/>
                <a:cs typeface="Times New Roman" panose="02020603050405020304" charset="0"/>
              </a:rPr>
              <a:t> LSTM</a:t>
            </a:r>
            <a:r>
              <a:rPr lang="en-US" altLang="zh-CN" sz="2000">
                <a:latin typeface="Times New Roman" panose="02020603050405020304" charset="0"/>
                <a:cs typeface="Times New Roman" panose="02020603050405020304" charset="0"/>
              </a:rPr>
              <a:t>,CNN</a:t>
            </a:r>
            <a:r>
              <a:rPr lang="zh-CN" altLang="en-US" sz="2000">
                <a:latin typeface="Times New Roman" panose="02020603050405020304" charset="0"/>
                <a:cs typeface="Times New Roman" panose="02020603050405020304" charset="0"/>
              </a:rPr>
              <a:t> structures.</a:t>
            </a:r>
          </a:p>
        </p:txBody>
      </p:sp>
      <p:grpSp>
        <p:nvGrpSpPr>
          <p:cNvPr id="49" name="组合 48"/>
          <p:cNvGrpSpPr/>
          <p:nvPr/>
        </p:nvGrpSpPr>
        <p:grpSpPr>
          <a:xfrm>
            <a:off x="1050925" y="2760345"/>
            <a:ext cx="10219690" cy="3023870"/>
            <a:chOff x="1655" y="4347"/>
            <a:chExt cx="16094" cy="4762"/>
          </a:xfrm>
        </p:grpSpPr>
        <p:sp>
          <p:nvSpPr>
            <p:cNvPr id="4" name="矩形 3"/>
            <p:cNvSpPr/>
            <p:nvPr/>
          </p:nvSpPr>
          <p:spPr>
            <a:xfrm>
              <a:off x="1655" y="6253"/>
              <a:ext cx="5667" cy="100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655"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202"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749"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370"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stCxn id="5" idx="0"/>
            </p:cNvCxnSpPr>
            <p:nvPr/>
          </p:nvCxnSpPr>
          <p:spPr>
            <a:xfrm flipV="1">
              <a:off x="2131"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3675"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5221"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6842"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3675" y="6466"/>
              <a:ext cx="1636" cy="628"/>
            </a:xfrm>
            <a:prstGeom prst="rect">
              <a:avLst/>
            </a:prstGeom>
            <a:noFill/>
          </p:spPr>
          <p:txBody>
            <a:bodyPr wrap="none" rtlCol="0">
              <a:spAutoFit/>
            </a:bodyPr>
            <a:lstStyle/>
            <a:p>
              <a:pPr algn="ctr"/>
              <a:r>
                <a:rPr lang="en-US" altLang="zh-CN" sz="2000" b="1"/>
                <a:t>Encoder</a:t>
              </a:r>
            </a:p>
          </p:txBody>
        </p:sp>
        <p:sp>
          <p:nvSpPr>
            <p:cNvPr id="36" name="文本框 35"/>
            <p:cNvSpPr txBox="1"/>
            <p:nvPr/>
          </p:nvSpPr>
          <p:spPr>
            <a:xfrm>
              <a:off x="1779" y="8332"/>
              <a:ext cx="711" cy="628"/>
            </a:xfrm>
            <a:prstGeom prst="rect">
              <a:avLst/>
            </a:prstGeom>
            <a:noFill/>
          </p:spPr>
          <p:txBody>
            <a:bodyPr wrap="none" rtlCol="0">
              <a:spAutoFit/>
            </a:bodyPr>
            <a:lstStyle/>
            <a:p>
              <a:r>
                <a:rPr lang="en-US" altLang="zh-CN" sz="2000" b="1"/>
                <a:t>X1</a:t>
              </a:r>
            </a:p>
          </p:txBody>
        </p:sp>
        <p:sp>
          <p:nvSpPr>
            <p:cNvPr id="37" name="文本框 36"/>
            <p:cNvSpPr txBox="1"/>
            <p:nvPr/>
          </p:nvSpPr>
          <p:spPr>
            <a:xfrm>
              <a:off x="3322" y="8332"/>
              <a:ext cx="711" cy="628"/>
            </a:xfrm>
            <a:prstGeom prst="rect">
              <a:avLst/>
            </a:prstGeom>
            <a:noFill/>
          </p:spPr>
          <p:txBody>
            <a:bodyPr wrap="none" rtlCol="0">
              <a:spAutoFit/>
            </a:bodyPr>
            <a:lstStyle/>
            <a:p>
              <a:r>
                <a:rPr lang="en-US" altLang="zh-CN" sz="2000" b="1"/>
                <a:t>X2</a:t>
              </a:r>
            </a:p>
          </p:txBody>
        </p:sp>
        <p:sp>
          <p:nvSpPr>
            <p:cNvPr id="38" name="文本框 37"/>
            <p:cNvSpPr txBox="1"/>
            <p:nvPr/>
          </p:nvSpPr>
          <p:spPr>
            <a:xfrm>
              <a:off x="4870" y="8357"/>
              <a:ext cx="711" cy="628"/>
            </a:xfrm>
            <a:prstGeom prst="rect">
              <a:avLst/>
            </a:prstGeom>
            <a:noFill/>
          </p:spPr>
          <p:txBody>
            <a:bodyPr wrap="none" rtlCol="0">
              <a:spAutoFit/>
            </a:bodyPr>
            <a:lstStyle/>
            <a:p>
              <a:r>
                <a:rPr lang="en-US" altLang="zh-CN" sz="2000" b="1"/>
                <a:t>X3</a:t>
              </a:r>
            </a:p>
          </p:txBody>
        </p:sp>
        <p:sp>
          <p:nvSpPr>
            <p:cNvPr id="39" name="文本框 38"/>
            <p:cNvSpPr txBox="1"/>
            <p:nvPr/>
          </p:nvSpPr>
          <p:spPr>
            <a:xfrm>
              <a:off x="6491" y="8357"/>
              <a:ext cx="711" cy="628"/>
            </a:xfrm>
            <a:prstGeom prst="rect">
              <a:avLst/>
            </a:prstGeom>
            <a:noFill/>
          </p:spPr>
          <p:txBody>
            <a:bodyPr wrap="none" rtlCol="0">
              <a:spAutoFit/>
            </a:bodyPr>
            <a:lstStyle/>
            <a:p>
              <a:r>
                <a:rPr lang="en-US" altLang="zh-CN" sz="2000" b="1"/>
                <a:t>X4</a:t>
              </a:r>
            </a:p>
          </p:txBody>
        </p:sp>
        <p:grpSp>
          <p:nvGrpSpPr>
            <p:cNvPr id="48" name="组合 47"/>
            <p:cNvGrpSpPr/>
            <p:nvPr/>
          </p:nvGrpSpPr>
          <p:grpSpPr>
            <a:xfrm>
              <a:off x="12083" y="4347"/>
              <a:ext cx="5666" cy="2888"/>
              <a:chOff x="12083" y="4347"/>
              <a:chExt cx="5666" cy="2888"/>
            </a:xfrm>
          </p:grpSpPr>
          <p:sp>
            <p:nvSpPr>
              <p:cNvPr id="21" name="矩形 20"/>
              <p:cNvSpPr/>
              <p:nvPr/>
            </p:nvSpPr>
            <p:spPr>
              <a:xfrm>
                <a:off x="12083" y="6229"/>
                <a:ext cx="5667" cy="1006"/>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1040000">
                <a:off x="12116" y="4347"/>
                <a:ext cx="952" cy="925"/>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p:cNvCxnSpPr/>
              <p:nvPr/>
            </p:nvCxnSpPr>
            <p:spPr>
              <a:xfrm flipV="1">
                <a:off x="12589" y="5304"/>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rot="11040000">
                <a:off x="16769" y="4347"/>
                <a:ext cx="952" cy="925"/>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1040000">
                <a:off x="14441" y="4347"/>
                <a:ext cx="952" cy="925"/>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p:cNvCxnSpPr/>
              <p:nvPr/>
            </p:nvCxnSpPr>
            <p:spPr>
              <a:xfrm flipV="1">
                <a:off x="14914" y="5304"/>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17242" y="5304"/>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4077" y="6442"/>
                <a:ext cx="1679" cy="628"/>
              </a:xfrm>
              <a:prstGeom prst="rect">
                <a:avLst/>
              </a:prstGeom>
              <a:noFill/>
            </p:spPr>
            <p:txBody>
              <a:bodyPr wrap="none" rtlCol="0">
                <a:spAutoFit/>
              </a:bodyPr>
              <a:lstStyle/>
              <a:p>
                <a:pPr algn="ctr"/>
                <a:r>
                  <a:rPr lang="en-US" altLang="zh-CN" sz="2000" b="1"/>
                  <a:t>Decoder</a:t>
                </a:r>
              </a:p>
            </p:txBody>
          </p:sp>
          <p:sp>
            <p:nvSpPr>
              <p:cNvPr id="41" name="文本框 40"/>
              <p:cNvSpPr txBox="1"/>
              <p:nvPr/>
            </p:nvSpPr>
            <p:spPr>
              <a:xfrm>
                <a:off x="12236" y="4496"/>
                <a:ext cx="699" cy="628"/>
              </a:xfrm>
              <a:prstGeom prst="rect">
                <a:avLst/>
              </a:prstGeom>
              <a:noFill/>
            </p:spPr>
            <p:txBody>
              <a:bodyPr wrap="none" rtlCol="0">
                <a:spAutoFit/>
              </a:bodyPr>
              <a:lstStyle/>
              <a:p>
                <a:r>
                  <a:rPr lang="en-US" altLang="zh-CN" sz="2000" b="1"/>
                  <a:t>Y1</a:t>
                </a:r>
              </a:p>
            </p:txBody>
          </p:sp>
          <p:sp>
            <p:nvSpPr>
              <p:cNvPr id="42" name="文本框 41"/>
              <p:cNvSpPr txBox="1"/>
              <p:nvPr/>
            </p:nvSpPr>
            <p:spPr>
              <a:xfrm>
                <a:off x="14562" y="4496"/>
                <a:ext cx="699" cy="628"/>
              </a:xfrm>
              <a:prstGeom prst="rect">
                <a:avLst/>
              </a:prstGeom>
              <a:noFill/>
            </p:spPr>
            <p:txBody>
              <a:bodyPr wrap="none" rtlCol="0">
                <a:spAutoFit/>
              </a:bodyPr>
              <a:lstStyle/>
              <a:p>
                <a:r>
                  <a:rPr lang="en-US" altLang="zh-CN" sz="2000" b="1"/>
                  <a:t>Y2</a:t>
                </a:r>
              </a:p>
            </p:txBody>
          </p:sp>
          <p:sp>
            <p:nvSpPr>
              <p:cNvPr id="43" name="文本框 42"/>
              <p:cNvSpPr txBox="1"/>
              <p:nvPr/>
            </p:nvSpPr>
            <p:spPr>
              <a:xfrm>
                <a:off x="16916" y="4496"/>
                <a:ext cx="699" cy="628"/>
              </a:xfrm>
              <a:prstGeom prst="rect">
                <a:avLst/>
              </a:prstGeom>
              <a:noFill/>
            </p:spPr>
            <p:txBody>
              <a:bodyPr wrap="none" rtlCol="0">
                <a:spAutoFit/>
              </a:bodyPr>
              <a:lstStyle/>
              <a:p>
                <a:r>
                  <a:rPr lang="en-US" altLang="zh-CN" sz="2000" b="1"/>
                  <a:t>Y3</a:t>
                </a:r>
              </a:p>
            </p:txBody>
          </p:sp>
        </p:grpSp>
        <p:cxnSp>
          <p:nvCxnSpPr>
            <p:cNvPr id="44" name="直接箭头连接符 43"/>
            <p:cNvCxnSpPr/>
            <p:nvPr/>
          </p:nvCxnSpPr>
          <p:spPr>
            <a:xfrm>
              <a:off x="7322" y="6756"/>
              <a:ext cx="862" cy="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11231" y="6756"/>
              <a:ext cx="852" cy="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8209" y="6253"/>
              <a:ext cx="3022" cy="100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8771" y="6273"/>
              <a:ext cx="1898" cy="1016"/>
            </a:xfrm>
            <a:prstGeom prst="rect">
              <a:avLst/>
            </a:prstGeom>
            <a:noFill/>
          </p:spPr>
          <p:txBody>
            <a:bodyPr wrap="square" rtlCol="0">
              <a:spAutoFit/>
            </a:bodyPr>
            <a:lstStyle/>
            <a:p>
              <a:pPr algn="ctr"/>
              <a:r>
                <a:rPr lang="zh-CN" altLang="en-US" b="1"/>
                <a:t>Semantic </a:t>
              </a:r>
              <a:r>
                <a:rPr lang="en-US" altLang="zh-CN" b="1"/>
                <a:t>En</a:t>
              </a:r>
              <a:r>
                <a:rPr lang="zh-CN" altLang="en-US" b="1"/>
                <a:t>coding </a:t>
              </a:r>
              <a:r>
                <a:rPr lang="en-US" altLang="zh-CN" sz="1600" b="1"/>
                <a:t>C</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33" name="文本框 1"/>
          <p:cNvSpPr>
            <a:spLocks noChangeArrowheads="1"/>
          </p:cNvSpPr>
          <p:nvPr/>
        </p:nvSpPr>
        <p:spPr bwMode="auto">
          <a:xfrm>
            <a:off x="855872" y="40968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Softmax</a:t>
            </a:r>
            <a:endParaRPr kumimoji="0" lang="zh-CN" altLang="en-US" sz="24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 name="文本框 5"/>
          <p:cNvSpPr txBox="1"/>
          <p:nvPr/>
        </p:nvSpPr>
        <p:spPr>
          <a:xfrm>
            <a:off x="716280" y="1189990"/>
            <a:ext cx="10954385" cy="1291590"/>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sym typeface="+mn-ea"/>
              </a:rPr>
              <a:t>In machine learning especially in deep learning</a:t>
            </a:r>
            <a:r>
              <a:rPr lang="zh-CN" altLang="en-US" sz="2000" dirty="0">
                <a:latin typeface="Times New Roman" panose="02020603050405020304" charset="0"/>
                <a:cs typeface="Times New Roman" panose="02020603050405020304" charset="0"/>
                <a:sym typeface="+mn-ea"/>
              </a:rPr>
              <a:t>，</a:t>
            </a:r>
            <a:r>
              <a:rPr lang="en-US" altLang="zh-CN" sz="2000" dirty="0" err="1">
                <a:latin typeface="Times New Roman" panose="02020603050405020304" charset="0"/>
                <a:cs typeface="Times New Roman" panose="02020603050405020304" charset="0"/>
                <a:sym typeface="+mn-ea"/>
              </a:rPr>
              <a:t>Softmax</a:t>
            </a:r>
            <a:r>
              <a:rPr lang="en-US" altLang="zh-CN" sz="2000" dirty="0">
                <a:latin typeface="Times New Roman" panose="02020603050405020304" charset="0"/>
                <a:cs typeface="Times New Roman" panose="02020603050405020304" charset="0"/>
                <a:sym typeface="+mn-ea"/>
              </a:rPr>
              <a:t> is an useful function . It</a:t>
            </a:r>
            <a:r>
              <a:rPr lang="zh-CN" altLang="en-US" sz="2000" dirty="0">
                <a:latin typeface="Times New Roman" panose="02020603050405020304" charset="0"/>
                <a:cs typeface="Times New Roman" panose="02020603050405020304" charset="0"/>
                <a:sym typeface="+mn-ea"/>
              </a:rPr>
              <a:t> </a:t>
            </a:r>
            <a:r>
              <a:rPr lang="en-US" altLang="zh-CN" sz="2000" dirty="0">
                <a:latin typeface="Times New Roman" panose="02020603050405020304" charset="0"/>
                <a:cs typeface="Times New Roman" panose="02020603050405020304" charset="0"/>
                <a:sym typeface="+mn-ea"/>
              </a:rPr>
              <a:t>maps the inputs to real numbers between 0 and 1,and make sure the sum of these real numbers is 1.</a:t>
            </a:r>
            <a:endParaRPr lang="zh-CN" altLang="en-US" dirty="0"/>
          </a:p>
          <a:p>
            <a:pPr marL="0" indent="0">
              <a:buNone/>
            </a:pPr>
            <a:endParaRPr lang="zh-CN" altLang="en-US" dirty="0"/>
          </a:p>
        </p:txBody>
      </p:sp>
      <p:pic>
        <p:nvPicPr>
          <p:cNvPr id="2" name="图片 1"/>
          <p:cNvPicPr>
            <a:picLocks noChangeAspect="1"/>
          </p:cNvPicPr>
          <p:nvPr/>
        </p:nvPicPr>
        <p:blipFill>
          <a:blip r:embed="rId3">
            <a:clrChange>
              <a:clrFrom>
                <a:srgbClr val="FEFEFE">
                  <a:alpha val="100000"/>
                </a:srgbClr>
              </a:clrFrom>
              <a:clrTo>
                <a:srgbClr val="FEFEFE">
                  <a:alpha val="100000"/>
                  <a:alpha val="0"/>
                </a:srgbClr>
              </a:clrTo>
            </a:clrChange>
          </a:blip>
          <a:stretch>
            <a:fillRect/>
          </a:stretch>
        </p:blipFill>
        <p:spPr>
          <a:xfrm>
            <a:off x="2714625" y="2481580"/>
            <a:ext cx="6457950" cy="37623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文本框 1"/>
          <p:cNvSpPr>
            <a:spLocks noChangeArrowheads="1"/>
          </p:cNvSpPr>
          <p:nvPr/>
        </p:nvSpPr>
        <p:spPr bwMode="auto">
          <a:xfrm>
            <a:off x="869842" y="415403"/>
            <a:ext cx="31785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Dynamic flowchart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nvSpPr>
        <p:spPr>
          <a:xfrm>
            <a:off x="869843" y="890037"/>
            <a:ext cx="9866714" cy="1421992"/>
          </a:xfrm>
          <a:prstGeom prst="rect">
            <a:avLst/>
          </a:prstGeom>
          <a:noFill/>
        </p:spPr>
        <p:txBody>
          <a:bodyPr wrap="square" rtlCol="0">
            <a:spAutoFit/>
          </a:bodyPr>
          <a:lstStyle/>
          <a:p>
            <a:pPr>
              <a:lnSpc>
                <a:spcPct val="150000"/>
              </a:lnSpc>
            </a:pPr>
            <a:r>
              <a:rPr lang="en-US" altLang="zh-CN" sz="2000" dirty="0"/>
              <a:t>Next we show a simplified transformer model that translates French to English.</a:t>
            </a:r>
          </a:p>
          <a:p>
            <a:pPr>
              <a:lnSpc>
                <a:spcPct val="150000"/>
              </a:lnSpc>
            </a:pPr>
            <a:r>
              <a:rPr lang="en-US" altLang="zh-CN" sz="2000" dirty="0"/>
              <a:t>The encoder and decoder have only two layers of loops.</a:t>
            </a:r>
          </a:p>
          <a:p>
            <a:pPr>
              <a:lnSpc>
                <a:spcPct val="150000"/>
              </a:lnSpc>
            </a:pPr>
            <a:r>
              <a:rPr lang="en-US" altLang="zh-CN" sz="2000" dirty="0">
                <a:latin typeface="Times New Roman" panose="02020603050405020304" charset="0"/>
                <a:cs typeface="Times New Roman" panose="02020603050405020304" charset="0"/>
              </a:rPr>
              <a:t>For example,</a:t>
            </a:r>
            <a:r>
              <a:rPr lang="fr-FR" altLang="zh-CN" sz="2000" dirty="0"/>
              <a:t> </a:t>
            </a:r>
            <a:r>
              <a:rPr lang="zh-CN" altLang="en-US" sz="2000" dirty="0"/>
              <a:t>“</a:t>
            </a:r>
            <a:r>
              <a:rPr lang="fr-FR" altLang="zh-CN" sz="2000" dirty="0"/>
              <a:t>je suis étudiant</a:t>
            </a:r>
            <a:r>
              <a:rPr lang="zh-CN" altLang="en-US" sz="2000" dirty="0"/>
              <a:t>”</a:t>
            </a:r>
            <a:r>
              <a:rPr lang="fr-FR" altLang="zh-CN" sz="2000" dirty="0">
                <a:sym typeface="Wingdings" panose="05000000000000000000" pitchFamily="2" charset="2"/>
              </a:rPr>
              <a:t></a:t>
            </a:r>
            <a:r>
              <a:rPr lang="zh-CN" altLang="en-US" sz="2000" dirty="0">
                <a:sym typeface="Wingdings" panose="05000000000000000000" pitchFamily="2" charset="2"/>
              </a:rPr>
              <a:t>“</a:t>
            </a:r>
            <a:r>
              <a:rPr lang="fr-FR" altLang="zh-CN" sz="2000" dirty="0"/>
              <a:t>I am a student</a:t>
            </a:r>
            <a:r>
              <a:rPr lang="zh-CN" altLang="en-US" sz="2000" dirty="0"/>
              <a:t>”</a:t>
            </a:r>
            <a:endParaRPr lang="en-US" altLang="zh-CN" sz="2000" dirty="0">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842" y="813501"/>
            <a:ext cx="9500057" cy="60362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7" name="文本框 1"/>
          <p:cNvSpPr>
            <a:spLocks noChangeArrowheads="1"/>
          </p:cNvSpPr>
          <p:nvPr/>
        </p:nvSpPr>
        <p:spPr bwMode="auto">
          <a:xfrm>
            <a:off x="869842" y="415403"/>
            <a:ext cx="31785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Dynamic flowchart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82" y="826827"/>
            <a:ext cx="9861791" cy="603521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7" name="文本框 1"/>
          <p:cNvSpPr>
            <a:spLocks noChangeArrowheads="1"/>
          </p:cNvSpPr>
          <p:nvPr/>
        </p:nvSpPr>
        <p:spPr bwMode="auto">
          <a:xfrm>
            <a:off x="869842" y="415403"/>
            <a:ext cx="31785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Dynamic flowchart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64" y="829750"/>
            <a:ext cx="9496775" cy="601376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7" name="文本框 1"/>
          <p:cNvSpPr>
            <a:spLocks noChangeArrowheads="1"/>
          </p:cNvSpPr>
          <p:nvPr/>
        </p:nvSpPr>
        <p:spPr bwMode="auto">
          <a:xfrm>
            <a:off x="869842" y="415403"/>
            <a:ext cx="31785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Dynamic flowchart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427" y="819702"/>
            <a:ext cx="9356538" cy="600815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7" name="文本框 1"/>
          <p:cNvSpPr>
            <a:spLocks noChangeArrowheads="1"/>
          </p:cNvSpPr>
          <p:nvPr/>
        </p:nvSpPr>
        <p:spPr bwMode="auto">
          <a:xfrm>
            <a:off x="869842" y="415403"/>
            <a:ext cx="31785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Dynamic flowchart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27" y="879990"/>
            <a:ext cx="10553557" cy="59780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clrChange>
              <a:clrFrom>
                <a:srgbClr val="DEDEDE">
                  <a:alpha val="100000"/>
                </a:srgbClr>
              </a:clrFrom>
              <a:clrTo>
                <a:srgbClr val="DEDEDE">
                  <a:alpha val="100000"/>
                  <a:alpha val="0"/>
                </a:srgbClr>
              </a:clrTo>
            </a:clrChange>
            <a:extLst>
              <a:ext uri="{28A0092B-C50C-407E-A947-70E740481C1C}">
                <a14:useLocalDpi xmlns:a14="http://schemas.microsoft.com/office/drawing/2010/main" val="0"/>
              </a:ext>
            </a:extLst>
          </a:blip>
          <a:srcRect l="4068" t="70000" r="63142" b="5907"/>
          <a:stretch>
            <a:fillRect/>
          </a:stretch>
        </p:blipFill>
        <p:spPr>
          <a:xfrm>
            <a:off x="328542" y="3723887"/>
            <a:ext cx="5190331" cy="2860127"/>
          </a:xfrm>
          <a:custGeom>
            <a:avLst/>
            <a:gdLst>
              <a:gd name="connsiteX0" fmla="*/ 0 w 2998381"/>
              <a:gd name="connsiteY0" fmla="*/ 0 h 1652255"/>
              <a:gd name="connsiteX1" fmla="*/ 2529833 w 2998381"/>
              <a:gd name="connsiteY1" fmla="*/ 0 h 1652255"/>
              <a:gd name="connsiteX2" fmla="*/ 2458844 w 2998381"/>
              <a:gd name="connsiteY2" fmla="*/ 125640 h 1652255"/>
              <a:gd name="connsiteX3" fmla="*/ 2347336 w 2998381"/>
              <a:gd name="connsiteY3" fmla="*/ 551083 h 1652255"/>
              <a:gd name="connsiteX4" fmla="*/ 2934276 w 2998381"/>
              <a:gd name="connsiteY4" fmla="*/ 58654 h 1652255"/>
              <a:gd name="connsiteX5" fmla="*/ 2978517 w 2998381"/>
              <a:gd name="connsiteY5" fmla="*/ 0 h 1652255"/>
              <a:gd name="connsiteX6" fmla="*/ 2998381 w 2998381"/>
              <a:gd name="connsiteY6" fmla="*/ 0 h 1652255"/>
              <a:gd name="connsiteX7" fmla="*/ 2998381 w 2998381"/>
              <a:gd name="connsiteY7" fmla="*/ 1652255 h 1652255"/>
              <a:gd name="connsiteX8" fmla="*/ 0 w 2998381"/>
              <a:gd name="connsiteY8" fmla="*/ 1652255 h 16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381" h="1652255">
                <a:moveTo>
                  <a:pt x="0" y="0"/>
                </a:moveTo>
                <a:lnTo>
                  <a:pt x="2529833" y="0"/>
                </a:lnTo>
                <a:lnTo>
                  <a:pt x="2458844" y="125640"/>
                </a:lnTo>
                <a:cubicBezTo>
                  <a:pt x="2341829" y="346398"/>
                  <a:pt x="2293781" y="512403"/>
                  <a:pt x="2347336" y="551083"/>
                </a:cubicBezTo>
                <a:cubicBezTo>
                  <a:pt x="2422313" y="605234"/>
                  <a:pt x="2671588" y="391885"/>
                  <a:pt x="2934276" y="58654"/>
                </a:cubicBezTo>
                <a:lnTo>
                  <a:pt x="2978517" y="0"/>
                </a:lnTo>
                <a:lnTo>
                  <a:pt x="2998381" y="0"/>
                </a:lnTo>
                <a:lnTo>
                  <a:pt x="2998381" y="1652255"/>
                </a:lnTo>
                <a:lnTo>
                  <a:pt x="0" y="1652255"/>
                </a:lnTo>
                <a:close/>
              </a:path>
            </a:pathLst>
          </a:custGeom>
        </p:spPr>
      </p:pic>
      <p:sp>
        <p:nvSpPr>
          <p:cNvPr id="5" name="矩形 4"/>
          <p:cNvSpPr/>
          <p:nvPr/>
        </p:nvSpPr>
        <p:spPr>
          <a:xfrm>
            <a:off x="247426" y="129092"/>
            <a:ext cx="11693562" cy="6465346"/>
          </a:xfrm>
          <a:prstGeom prst="rect">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806952" y="975055"/>
            <a:ext cx="4363691" cy="3104316"/>
            <a:chOff x="3311525" y="1446213"/>
            <a:chExt cx="5572125" cy="3963988"/>
          </a:xfrm>
          <a:solidFill>
            <a:schemeClr val="tx1">
              <a:lumMod val="75000"/>
              <a:lumOff val="25000"/>
              <a:alpha val="7000"/>
            </a:schemeClr>
          </a:solidFill>
        </p:grpSpPr>
        <p:sp>
          <p:nvSpPr>
            <p:cNvPr id="25" name="Freeform 5"/>
            <p:cNvSpPr/>
            <p:nvPr/>
          </p:nvSpPr>
          <p:spPr bwMode="auto">
            <a:xfrm>
              <a:off x="3311525" y="1446213"/>
              <a:ext cx="5572125"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
            <p:cNvSpPr/>
            <p:nvPr/>
          </p:nvSpPr>
          <p:spPr bwMode="auto">
            <a:xfrm>
              <a:off x="4341813" y="3486151"/>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7"/>
            <p:cNvSpPr/>
            <p:nvPr/>
          </p:nvSpPr>
          <p:spPr bwMode="auto">
            <a:xfrm>
              <a:off x="4930775" y="3494088"/>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4543425" y="3681413"/>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9" name="矩形 28"/>
          <p:cNvSpPr/>
          <p:nvPr/>
        </p:nvSpPr>
        <p:spPr>
          <a:xfrm>
            <a:off x="4171453" y="2729876"/>
            <a:ext cx="3640741" cy="830997"/>
          </a:xfrm>
          <a:prstGeom prst="rect">
            <a:avLst/>
          </a:prstGeom>
        </p:spPr>
        <p:txBody>
          <a:bodyPr wrap="none">
            <a:spAutoFit/>
          </a:bodyPr>
          <a:lstStyle/>
          <a:p>
            <a:pPr algn="ctr"/>
            <a:r>
              <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rPr>
              <a:t>application</a:t>
            </a:r>
            <a:endPar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5203382" y="1375216"/>
            <a:ext cx="1581319" cy="1124947"/>
            <a:chOff x="3311525" y="1446213"/>
            <a:chExt cx="5572125" cy="3963988"/>
          </a:xfrm>
          <a:solidFill>
            <a:schemeClr val="tx1">
              <a:lumMod val="65000"/>
              <a:lumOff val="35000"/>
            </a:schemeClr>
          </a:solidFill>
        </p:grpSpPr>
        <p:sp>
          <p:nvSpPr>
            <p:cNvPr id="31" name="Freeform 5"/>
            <p:cNvSpPr/>
            <p:nvPr/>
          </p:nvSpPr>
          <p:spPr bwMode="auto">
            <a:xfrm>
              <a:off x="3311525" y="1446213"/>
              <a:ext cx="5572125"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6"/>
            <p:cNvSpPr/>
            <p:nvPr/>
          </p:nvSpPr>
          <p:spPr bwMode="auto">
            <a:xfrm>
              <a:off x="4341813" y="3486151"/>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
            <p:cNvSpPr/>
            <p:nvPr/>
          </p:nvSpPr>
          <p:spPr bwMode="auto">
            <a:xfrm>
              <a:off x="4930775" y="3494088"/>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
            <p:cNvSpPr/>
            <p:nvPr/>
          </p:nvSpPr>
          <p:spPr bwMode="auto">
            <a:xfrm>
              <a:off x="4543425" y="3681413"/>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3993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Bert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754" name="内容占位符 3"/>
          <p:cNvSpPr>
            <a:spLocks noGrp="1"/>
          </p:cNvSpPr>
          <p:nvPr>
            <p:ph idx="1"/>
          </p:nvPr>
        </p:nvSpPr>
        <p:spPr>
          <a:xfrm>
            <a:off x="628650" y="1247140"/>
            <a:ext cx="10090785" cy="5003165"/>
          </a:xfrm>
        </p:spPr>
        <p:txBody>
          <a:bodyPr vert="horz" lIns="90000" tIns="46800" rIns="90000" bIns="46800" anchor="t"/>
          <a:lstStyle/>
          <a:p>
            <a:pPr marL="0" indent="0" algn="just" defTabSz="685165">
              <a:lnSpc>
                <a:spcPct val="150000"/>
              </a:lnSpc>
              <a:buNone/>
            </a:pPr>
            <a:r>
              <a:rPr lang="en-US" altLang="zh-CN" sz="2000" dirty="0">
                <a:latin typeface="Times New Roman" panose="02020603050405020304" charset="0"/>
                <a:ea typeface="宋体" panose="02010600030101010101" pitchFamily="2" charset="-122"/>
                <a:cs typeface="Times New Roman" panose="02020603050405020304" charset="0"/>
                <a:sym typeface="黑体" panose="02010609060101010101" charset="-122"/>
              </a:rPr>
              <a:t>Bert,</a:t>
            </a:r>
            <a:r>
              <a:rPr lang="en-US" altLang="zh-CN" sz="2000" dirty="0"/>
              <a:t> Bidirectional Encoder Representation from Transformers, is a pre-trained model that uses the encoder part of the transformer. As we can see, the </a:t>
            </a:r>
            <a:r>
              <a:rPr lang="en-US" altLang="zh-CN" sz="2000" dirty="0" err="1"/>
              <a:t>Trm</a:t>
            </a:r>
            <a:r>
              <a:rPr lang="en-US" altLang="zh-CN" sz="2000" dirty="0"/>
              <a:t> is the encoder block.</a:t>
            </a:r>
            <a:endParaRPr lang="zh-CN" altLang="en-US"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668" y="2275444"/>
            <a:ext cx="7006071" cy="4467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3993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Bert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754" name="内容占位符 3"/>
          <p:cNvSpPr>
            <a:spLocks noGrp="1"/>
          </p:cNvSpPr>
          <p:nvPr>
            <p:ph idx="1"/>
          </p:nvPr>
        </p:nvSpPr>
        <p:spPr>
          <a:xfrm>
            <a:off x="628651" y="1047997"/>
            <a:ext cx="10866663" cy="5003165"/>
          </a:xfrm>
        </p:spPr>
        <p:txBody>
          <a:bodyPr vert="horz" lIns="90000" tIns="46800" rIns="90000" bIns="46800" anchor="t"/>
          <a:lstStyle/>
          <a:p>
            <a:pPr marL="0" indent="0" algn="just" defTabSz="685165">
              <a:lnSpc>
                <a:spcPct val="150000"/>
              </a:lnSpc>
              <a:buNone/>
            </a:pPr>
            <a:r>
              <a:rPr lang="en-US" altLang="zh-CN" sz="2000" dirty="0"/>
              <a:t>In order to enable the semantic representation of the text output by the model to describe the essence of the language, </a:t>
            </a:r>
            <a:r>
              <a:rPr lang="en-US" altLang="zh-CN" sz="2000" dirty="0" err="1"/>
              <a:t>bert</a:t>
            </a:r>
            <a:r>
              <a:rPr lang="en-US" altLang="zh-CN" sz="2000" dirty="0"/>
              <a:t> used two innovative methods: Masked LM and Next Sentence Prediction.</a:t>
            </a:r>
            <a:endParaRPr lang="zh-CN" altLang="en-US"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endParaRPr>
          </a:p>
        </p:txBody>
      </p:sp>
      <p:graphicFrame>
        <p:nvGraphicFramePr>
          <p:cNvPr id="2" name="表格 3"/>
          <p:cNvGraphicFramePr>
            <a:graphicFrameLocks noGrp="1"/>
          </p:cNvGraphicFramePr>
          <p:nvPr/>
        </p:nvGraphicFramePr>
        <p:xfrm>
          <a:off x="1181158" y="2680898"/>
          <a:ext cx="9932319" cy="1298250"/>
        </p:xfrm>
        <a:graphic>
          <a:graphicData uri="http://schemas.openxmlformats.org/drawingml/2006/table">
            <a:tbl>
              <a:tblPr firstCol="1" bandRow="1">
                <a:tableStyleId>{5C22544A-7EE6-4342-B048-85BDC9FD1C3A}</a:tableStyleId>
              </a:tblPr>
              <a:tblGrid>
                <a:gridCol w="1532053">
                  <a:extLst>
                    <a:ext uri="{9D8B030D-6E8A-4147-A177-3AD203B41FA5}">
                      <a16:colId xmlns:a16="http://schemas.microsoft.com/office/drawing/2014/main" val="20000"/>
                    </a:ext>
                  </a:extLst>
                </a:gridCol>
                <a:gridCol w="8400266">
                  <a:extLst>
                    <a:ext uri="{9D8B030D-6E8A-4147-A177-3AD203B41FA5}">
                      <a16:colId xmlns:a16="http://schemas.microsoft.com/office/drawing/2014/main" val="20001"/>
                    </a:ext>
                  </a:extLst>
                </a:gridCol>
              </a:tblGrid>
              <a:tr h="649125">
                <a:tc>
                  <a:txBody>
                    <a:bodyPr/>
                    <a:lstStyle/>
                    <a:p>
                      <a:pPr algn="ctr">
                        <a:lnSpc>
                          <a:spcPct val="150000"/>
                        </a:lnSpc>
                      </a:pPr>
                      <a:r>
                        <a:rPr lang="en-US" altLang="zh-CN" dirty="0">
                          <a:solidFill>
                            <a:schemeClr val="tx1"/>
                          </a:solidFill>
                        </a:rPr>
                        <a:t>Input</a:t>
                      </a:r>
                      <a:endParaRPr lang="zh-CN" altLang="en-US" dirty="0">
                        <a:solidFill>
                          <a:schemeClr val="tx1"/>
                        </a:solidFill>
                      </a:endParaRPr>
                    </a:p>
                  </a:txBody>
                  <a:tcPr/>
                </a:tc>
                <a:tc>
                  <a:txBody>
                    <a:bodyPr/>
                    <a:lstStyle/>
                    <a:p>
                      <a:pPr algn="ctr">
                        <a:lnSpc>
                          <a:spcPct val="150000"/>
                        </a:lnSpc>
                      </a:pPr>
                      <a:r>
                        <a:rPr lang="en-US" altLang="zh-CN" dirty="0"/>
                        <a:t>[CLS] the man went to [mask] store [SEP] he bought a gallon [mask] milk [SEP]</a:t>
                      </a:r>
                      <a:endParaRPr lang="zh-CN" altLang="en-US" dirty="0"/>
                    </a:p>
                  </a:txBody>
                  <a:tcPr/>
                </a:tc>
                <a:extLst>
                  <a:ext uri="{0D108BD9-81ED-4DB2-BD59-A6C34878D82A}">
                    <a16:rowId xmlns:a16="http://schemas.microsoft.com/office/drawing/2014/main" val="10000"/>
                  </a:ext>
                </a:extLst>
              </a:tr>
              <a:tr h="649125">
                <a:tc>
                  <a:txBody>
                    <a:bodyPr/>
                    <a:lstStyle/>
                    <a:p>
                      <a:pPr algn="ctr">
                        <a:lnSpc>
                          <a:spcPct val="150000"/>
                        </a:lnSpc>
                      </a:pPr>
                      <a:r>
                        <a:rPr lang="en-US" altLang="zh-CN" sz="1800" b="1" kern="1200" dirty="0">
                          <a:solidFill>
                            <a:schemeClr val="tx1"/>
                          </a:solidFill>
                          <a:latin typeface="+mn-lt"/>
                          <a:ea typeface="+mn-ea"/>
                          <a:cs typeface="+mn-cs"/>
                        </a:rPr>
                        <a:t>Label</a:t>
                      </a:r>
                      <a:endParaRPr lang="zh-CN" altLang="en-US" sz="1800" b="1" kern="1200" dirty="0">
                        <a:solidFill>
                          <a:schemeClr val="tx1"/>
                        </a:solidFill>
                        <a:latin typeface="+mn-lt"/>
                        <a:ea typeface="+mn-ea"/>
                        <a:cs typeface="+mn-cs"/>
                      </a:endParaRPr>
                    </a:p>
                  </a:txBody>
                  <a:tcPr/>
                </a:tc>
                <a:tc>
                  <a:txBody>
                    <a:bodyPr/>
                    <a:lstStyle/>
                    <a:p>
                      <a:pPr algn="ctr">
                        <a:lnSpc>
                          <a:spcPct val="150000"/>
                        </a:lnSpc>
                      </a:pPr>
                      <a:r>
                        <a:rPr lang="en-US" altLang="zh-CN" dirty="0" err="1"/>
                        <a:t>IsNext</a:t>
                      </a:r>
                      <a:endParaRPr lang="zh-CN" altLang="en-US" dirty="0"/>
                    </a:p>
                  </a:txBody>
                  <a:tcPr/>
                </a:tc>
                <a:extLst>
                  <a:ext uri="{0D108BD9-81ED-4DB2-BD59-A6C34878D82A}">
                    <a16:rowId xmlns:a16="http://schemas.microsoft.com/office/drawing/2014/main" val="10001"/>
                  </a:ext>
                </a:extLst>
              </a:tr>
            </a:tbl>
          </a:graphicData>
        </a:graphic>
      </p:graphicFrame>
      <p:graphicFrame>
        <p:nvGraphicFramePr>
          <p:cNvPr id="9" name="表格 3"/>
          <p:cNvGraphicFramePr>
            <a:graphicFrameLocks noGrp="1"/>
          </p:cNvGraphicFramePr>
          <p:nvPr/>
        </p:nvGraphicFramePr>
        <p:xfrm>
          <a:off x="1181158" y="4546561"/>
          <a:ext cx="9932319" cy="1298250"/>
        </p:xfrm>
        <a:graphic>
          <a:graphicData uri="http://schemas.openxmlformats.org/drawingml/2006/table">
            <a:tbl>
              <a:tblPr firstCol="1" bandRow="1">
                <a:tableStyleId>{5C22544A-7EE6-4342-B048-85BDC9FD1C3A}</a:tableStyleId>
              </a:tblPr>
              <a:tblGrid>
                <a:gridCol w="1532053">
                  <a:extLst>
                    <a:ext uri="{9D8B030D-6E8A-4147-A177-3AD203B41FA5}">
                      <a16:colId xmlns:a16="http://schemas.microsoft.com/office/drawing/2014/main" val="20000"/>
                    </a:ext>
                  </a:extLst>
                </a:gridCol>
                <a:gridCol w="8400266">
                  <a:extLst>
                    <a:ext uri="{9D8B030D-6E8A-4147-A177-3AD203B41FA5}">
                      <a16:colId xmlns:a16="http://schemas.microsoft.com/office/drawing/2014/main" val="20001"/>
                    </a:ext>
                  </a:extLst>
                </a:gridCol>
              </a:tblGrid>
              <a:tr h="649125">
                <a:tc>
                  <a:txBody>
                    <a:bodyPr/>
                    <a:lstStyle/>
                    <a:p>
                      <a:pPr algn="ctr">
                        <a:lnSpc>
                          <a:spcPct val="150000"/>
                        </a:lnSpc>
                      </a:pPr>
                      <a:r>
                        <a:rPr lang="en-US" altLang="zh-CN" dirty="0">
                          <a:solidFill>
                            <a:schemeClr val="tx1"/>
                          </a:solidFill>
                        </a:rPr>
                        <a:t>Input</a:t>
                      </a:r>
                      <a:endParaRPr lang="zh-CN" altLang="en-US" dirty="0">
                        <a:solidFill>
                          <a:schemeClr val="tx1"/>
                        </a:solidFill>
                      </a:endParaRPr>
                    </a:p>
                  </a:txBody>
                  <a:tcPr/>
                </a:tc>
                <a:tc>
                  <a:txBody>
                    <a:bodyPr/>
                    <a:lstStyle/>
                    <a:p>
                      <a:pPr algn="ctr">
                        <a:lnSpc>
                          <a:spcPct val="150000"/>
                        </a:lnSpc>
                      </a:pPr>
                      <a:r>
                        <a:rPr lang="en-US" altLang="zh-CN" dirty="0"/>
                        <a:t>[CLS] the man [mask] to the store [SEP] penguin [mask] are flight ##less birds [SEP]</a:t>
                      </a:r>
                      <a:endParaRPr lang="zh-CN" altLang="en-US" dirty="0"/>
                    </a:p>
                  </a:txBody>
                  <a:tcPr/>
                </a:tc>
                <a:extLst>
                  <a:ext uri="{0D108BD9-81ED-4DB2-BD59-A6C34878D82A}">
                    <a16:rowId xmlns:a16="http://schemas.microsoft.com/office/drawing/2014/main" val="10000"/>
                  </a:ext>
                </a:extLst>
              </a:tr>
              <a:tr h="649125">
                <a:tc>
                  <a:txBody>
                    <a:bodyPr/>
                    <a:lstStyle/>
                    <a:p>
                      <a:pPr algn="ctr">
                        <a:lnSpc>
                          <a:spcPct val="150000"/>
                        </a:lnSpc>
                      </a:pPr>
                      <a:r>
                        <a:rPr lang="en-US" altLang="zh-CN" sz="1800" b="1" kern="1200" dirty="0">
                          <a:solidFill>
                            <a:schemeClr val="tx1"/>
                          </a:solidFill>
                          <a:latin typeface="+mn-lt"/>
                          <a:ea typeface="+mn-ea"/>
                          <a:cs typeface="+mn-cs"/>
                        </a:rPr>
                        <a:t>Label</a:t>
                      </a:r>
                      <a:endParaRPr lang="zh-CN" altLang="en-US" sz="1800" b="1" kern="1200" dirty="0">
                        <a:solidFill>
                          <a:schemeClr val="tx1"/>
                        </a:solidFill>
                        <a:latin typeface="+mn-lt"/>
                        <a:ea typeface="+mn-ea"/>
                        <a:cs typeface="+mn-cs"/>
                      </a:endParaRPr>
                    </a:p>
                  </a:txBody>
                  <a:tcPr/>
                </a:tc>
                <a:tc>
                  <a:txBody>
                    <a:bodyPr/>
                    <a:lstStyle/>
                    <a:p>
                      <a:pPr algn="ctr">
                        <a:lnSpc>
                          <a:spcPct val="150000"/>
                        </a:lnSpc>
                      </a:pPr>
                      <a:r>
                        <a:rPr lang="en-US" altLang="zh-CN" dirty="0" err="1"/>
                        <a:t>NotNext</a:t>
                      </a:r>
                      <a:endParaRPr lang="zh-CN" altLang="en-US" dirty="0"/>
                    </a:p>
                  </a:txBody>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3993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Input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754" name="内容占位符 3"/>
          <p:cNvSpPr>
            <a:spLocks noGrp="1"/>
          </p:cNvSpPr>
          <p:nvPr>
            <p:ph idx="1"/>
          </p:nvPr>
        </p:nvSpPr>
        <p:spPr>
          <a:xfrm>
            <a:off x="628650" y="1247140"/>
            <a:ext cx="10090785" cy="5003165"/>
          </a:xfrm>
        </p:spPr>
        <p:txBody>
          <a:bodyPr vert="horz" lIns="90000" tIns="46800" rIns="90000" bIns="46800" anchor="t"/>
          <a:lstStyle/>
          <a:p>
            <a:pPr marL="0" indent="0" algn="just" defTabSz="685165">
              <a:lnSpc>
                <a:spcPct val="150000"/>
              </a:lnSpc>
              <a:buNone/>
            </a:pPr>
            <a:r>
              <a:rPr lang="en-US" altLang="zh-CN" sz="2000" dirty="0"/>
              <a:t>Bert's input consists of three parts : Token embeddings , Segment embeddings and Position embeddings. For example: my dog is cute. He likes playing.</a:t>
            </a:r>
            <a:endParaRPr lang="zh-CN" altLang="en-US"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250" y="2761883"/>
            <a:ext cx="9171220" cy="29455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06780" y="521970"/>
            <a:ext cx="4282440" cy="460375"/>
          </a:xfrm>
          <a:prstGeom prst="rect">
            <a:avLst/>
          </a:prstGeom>
          <a:noFill/>
        </p:spPr>
        <p:txBody>
          <a:bodyPr wrap="none" rtlCol="0" anchor="t">
            <a:spAutoFit/>
          </a:bodyPr>
          <a:lstStyle/>
          <a:p>
            <a:pPr algn="l"/>
            <a:r>
              <a:rPr lang="en-US" altLang="zh-CN" sz="2400" b="1">
                <a:latin typeface="微软雅黑" panose="020B0503020204020204" pitchFamily="34" charset="-122"/>
                <a:ea typeface="微软雅黑" panose="020B0503020204020204" pitchFamily="34" charset="-122"/>
                <a:sym typeface="+mn-ea"/>
              </a:rPr>
              <a:t>Before Attention appeared</a:t>
            </a:r>
          </a:p>
        </p:txBody>
      </p:sp>
      <p:sp>
        <p:nvSpPr>
          <p:cNvPr id="3" name="文本框 2"/>
          <p:cNvSpPr txBox="1"/>
          <p:nvPr/>
        </p:nvSpPr>
        <p:spPr>
          <a:xfrm>
            <a:off x="581025" y="1256665"/>
            <a:ext cx="11138535" cy="1938020"/>
          </a:xfrm>
          <a:prstGeom prst="rect">
            <a:avLst/>
          </a:prstGeom>
          <a:noFill/>
        </p:spPr>
        <p:txBody>
          <a:bodyPr wrap="square" rtlCol="0" anchor="t">
            <a:spAutoFit/>
          </a:bodyPr>
          <a:lstStyle/>
          <a:p>
            <a:pPr>
              <a:lnSpc>
                <a:spcPct val="150000"/>
              </a:lnSpc>
            </a:pPr>
            <a:r>
              <a:rPr lang="zh-CN" altLang="en-US" sz="2000" dirty="0">
                <a:solidFill>
                  <a:srgbClr val="FF0000"/>
                </a:solidFill>
                <a:latin typeface="Times New Roman" panose="02020603050405020304" charset="0"/>
                <a:cs typeface="Times New Roman" panose="02020603050405020304" charset="0"/>
              </a:rPr>
              <a:t>Encoder</a:t>
            </a:r>
            <a:r>
              <a:rPr lang="zh-CN" altLang="en-US" sz="2000" dirty="0">
                <a:latin typeface="Times New Roman" panose="02020603050405020304" charset="0"/>
                <a:cs typeface="Times New Roman" panose="02020603050405020304" charset="0"/>
              </a:rPr>
              <a:t> will encode the input sentence X into a fixed-length hidden vector (semantic encoding c), which will cause the hidden vector to not completely represent the information of the input sentence X.</a:t>
            </a:r>
          </a:p>
          <a:p>
            <a:pPr>
              <a:lnSpc>
                <a:spcPct val="150000"/>
              </a:lnSpc>
            </a:pPr>
            <a:r>
              <a:rPr lang="en-US" altLang="zh-CN" sz="2000" dirty="0">
                <a:solidFill>
                  <a:srgbClr val="FF0000"/>
                </a:solidFill>
                <a:latin typeface="Times New Roman" panose="02020603050405020304" charset="0"/>
                <a:cs typeface="Times New Roman" panose="02020603050405020304" charset="0"/>
                <a:sym typeface="+mn-ea"/>
              </a:rPr>
              <a:t>D</a:t>
            </a:r>
            <a:r>
              <a:rPr lang="zh-CN" altLang="en-US" sz="2000" dirty="0">
                <a:solidFill>
                  <a:srgbClr val="FF0000"/>
                </a:solidFill>
                <a:latin typeface="Times New Roman" panose="02020603050405020304" charset="0"/>
                <a:cs typeface="Times New Roman" panose="02020603050405020304" charset="0"/>
                <a:sym typeface="+mn-ea"/>
              </a:rPr>
              <a:t>ecoder</a:t>
            </a:r>
            <a:r>
              <a:rPr lang="zh-CN" altLang="en-US" sz="2000" dirty="0">
                <a:latin typeface="Times New Roman" panose="02020603050405020304" charset="0"/>
                <a:cs typeface="Times New Roman" panose="02020603050405020304" charset="0"/>
                <a:sym typeface="+mn-ea"/>
              </a:rPr>
              <a:t>  </a:t>
            </a:r>
            <a:r>
              <a:rPr lang="en-US" altLang="zh-CN" sz="2000" dirty="0">
                <a:latin typeface="Times New Roman" panose="02020603050405020304" charset="0"/>
                <a:cs typeface="Times New Roman" panose="02020603050405020304" charset="0"/>
                <a:sym typeface="+mn-ea"/>
              </a:rPr>
              <a:t>will </a:t>
            </a:r>
            <a:r>
              <a:rPr lang="zh-CN" altLang="en-US" sz="2000" dirty="0">
                <a:latin typeface="Times New Roman" panose="02020603050405020304" charset="0"/>
                <a:cs typeface="Times New Roman" panose="02020603050405020304" charset="0"/>
                <a:sym typeface="+mn-ea"/>
              </a:rPr>
              <a:t>decode the content of semantic encoding c and outputs it as a sequence</a:t>
            </a:r>
            <a:endParaRPr lang="zh-CN" altLang="en-US" sz="2000" dirty="0">
              <a:latin typeface="Times New Roman" panose="02020603050405020304" charset="0"/>
              <a:cs typeface="Times New Roman" panose="02020603050405020304" charset="0"/>
            </a:endParaRPr>
          </a:p>
          <a:p>
            <a:pPr>
              <a:lnSpc>
                <a:spcPct val="150000"/>
              </a:lnSpc>
            </a:pPr>
            <a:endParaRPr lang="zh-CN" altLang="en-US" sz="2000" dirty="0">
              <a:latin typeface="Times New Roman" panose="02020603050405020304" charset="0"/>
              <a:cs typeface="Times New Roman" panose="02020603050405020304" charset="0"/>
            </a:endParaRPr>
          </a:p>
        </p:txBody>
      </p:sp>
      <p:grpSp>
        <p:nvGrpSpPr>
          <p:cNvPr id="13" name="组合 12"/>
          <p:cNvGrpSpPr/>
          <p:nvPr/>
        </p:nvGrpSpPr>
        <p:grpSpPr>
          <a:xfrm>
            <a:off x="1050925" y="2760345"/>
            <a:ext cx="10219690" cy="3023870"/>
            <a:chOff x="1655" y="4347"/>
            <a:chExt cx="16094" cy="4762"/>
          </a:xfrm>
        </p:grpSpPr>
        <p:sp>
          <p:nvSpPr>
            <p:cNvPr id="14" name="矩形 13"/>
            <p:cNvSpPr/>
            <p:nvPr/>
          </p:nvSpPr>
          <p:spPr>
            <a:xfrm>
              <a:off x="1655" y="6253"/>
              <a:ext cx="5667" cy="100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55"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202"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749"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370"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a:stCxn id="15" idx="0"/>
            </p:cNvCxnSpPr>
            <p:nvPr/>
          </p:nvCxnSpPr>
          <p:spPr>
            <a:xfrm flipV="1">
              <a:off x="2131"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3675"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5221"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6842"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675" y="6466"/>
              <a:ext cx="1636" cy="628"/>
            </a:xfrm>
            <a:prstGeom prst="rect">
              <a:avLst/>
            </a:prstGeom>
            <a:noFill/>
          </p:spPr>
          <p:txBody>
            <a:bodyPr wrap="none" rtlCol="0">
              <a:spAutoFit/>
            </a:bodyPr>
            <a:lstStyle/>
            <a:p>
              <a:pPr algn="ctr"/>
              <a:r>
                <a:rPr lang="en-US" altLang="zh-CN" sz="2000" b="1"/>
                <a:t>Encoder</a:t>
              </a:r>
            </a:p>
          </p:txBody>
        </p:sp>
        <p:sp>
          <p:nvSpPr>
            <p:cNvPr id="26" name="文本框 25"/>
            <p:cNvSpPr txBox="1"/>
            <p:nvPr/>
          </p:nvSpPr>
          <p:spPr>
            <a:xfrm>
              <a:off x="1779" y="8332"/>
              <a:ext cx="711" cy="628"/>
            </a:xfrm>
            <a:prstGeom prst="rect">
              <a:avLst/>
            </a:prstGeom>
            <a:noFill/>
          </p:spPr>
          <p:txBody>
            <a:bodyPr wrap="none" rtlCol="0">
              <a:spAutoFit/>
            </a:bodyPr>
            <a:lstStyle/>
            <a:p>
              <a:r>
                <a:rPr lang="en-US" altLang="zh-CN" sz="2000" b="1"/>
                <a:t>X1</a:t>
              </a:r>
            </a:p>
          </p:txBody>
        </p:sp>
        <p:sp>
          <p:nvSpPr>
            <p:cNvPr id="27" name="文本框 26"/>
            <p:cNvSpPr txBox="1"/>
            <p:nvPr/>
          </p:nvSpPr>
          <p:spPr>
            <a:xfrm>
              <a:off x="3322" y="8332"/>
              <a:ext cx="711" cy="628"/>
            </a:xfrm>
            <a:prstGeom prst="rect">
              <a:avLst/>
            </a:prstGeom>
            <a:noFill/>
          </p:spPr>
          <p:txBody>
            <a:bodyPr wrap="none" rtlCol="0">
              <a:spAutoFit/>
            </a:bodyPr>
            <a:lstStyle/>
            <a:p>
              <a:r>
                <a:rPr lang="en-US" altLang="zh-CN" sz="2000" b="1"/>
                <a:t>X2</a:t>
              </a:r>
            </a:p>
          </p:txBody>
        </p:sp>
        <p:sp>
          <p:nvSpPr>
            <p:cNvPr id="28" name="文本框 27"/>
            <p:cNvSpPr txBox="1"/>
            <p:nvPr/>
          </p:nvSpPr>
          <p:spPr>
            <a:xfrm>
              <a:off x="4870" y="8357"/>
              <a:ext cx="711" cy="628"/>
            </a:xfrm>
            <a:prstGeom prst="rect">
              <a:avLst/>
            </a:prstGeom>
            <a:noFill/>
          </p:spPr>
          <p:txBody>
            <a:bodyPr wrap="none" rtlCol="0">
              <a:spAutoFit/>
            </a:bodyPr>
            <a:lstStyle/>
            <a:p>
              <a:r>
                <a:rPr lang="en-US" altLang="zh-CN" sz="2000" b="1"/>
                <a:t>X3</a:t>
              </a:r>
            </a:p>
          </p:txBody>
        </p:sp>
        <p:sp>
          <p:nvSpPr>
            <p:cNvPr id="29" name="文本框 28"/>
            <p:cNvSpPr txBox="1"/>
            <p:nvPr/>
          </p:nvSpPr>
          <p:spPr>
            <a:xfrm>
              <a:off x="6491" y="8357"/>
              <a:ext cx="711" cy="628"/>
            </a:xfrm>
            <a:prstGeom prst="rect">
              <a:avLst/>
            </a:prstGeom>
            <a:noFill/>
          </p:spPr>
          <p:txBody>
            <a:bodyPr wrap="none" rtlCol="0">
              <a:spAutoFit/>
            </a:bodyPr>
            <a:lstStyle/>
            <a:p>
              <a:r>
                <a:rPr lang="en-US" altLang="zh-CN" sz="2000" b="1"/>
                <a:t>X4</a:t>
              </a:r>
            </a:p>
          </p:txBody>
        </p:sp>
        <p:grpSp>
          <p:nvGrpSpPr>
            <p:cNvPr id="50" name="组合 49"/>
            <p:cNvGrpSpPr/>
            <p:nvPr/>
          </p:nvGrpSpPr>
          <p:grpSpPr>
            <a:xfrm>
              <a:off x="12083" y="4347"/>
              <a:ext cx="5666" cy="2888"/>
              <a:chOff x="12083" y="4347"/>
              <a:chExt cx="5666" cy="2888"/>
            </a:xfrm>
          </p:grpSpPr>
          <p:sp>
            <p:nvSpPr>
              <p:cNvPr id="51" name="矩形 50"/>
              <p:cNvSpPr/>
              <p:nvPr/>
            </p:nvSpPr>
            <p:spPr>
              <a:xfrm>
                <a:off x="12083" y="6229"/>
                <a:ext cx="5667" cy="1006"/>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1040000">
                <a:off x="12116" y="4347"/>
                <a:ext cx="952" cy="925"/>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箭头连接符 52"/>
              <p:cNvCxnSpPr/>
              <p:nvPr/>
            </p:nvCxnSpPr>
            <p:spPr>
              <a:xfrm flipV="1">
                <a:off x="12589" y="5304"/>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040000">
                <a:off x="16769" y="4347"/>
                <a:ext cx="952" cy="925"/>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11040000">
                <a:off x="14441" y="4347"/>
                <a:ext cx="952" cy="925"/>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箭头连接符 56"/>
              <p:cNvCxnSpPr/>
              <p:nvPr/>
            </p:nvCxnSpPr>
            <p:spPr>
              <a:xfrm flipV="1">
                <a:off x="14914" y="5304"/>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17242" y="5304"/>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14077" y="6442"/>
                <a:ext cx="1679" cy="628"/>
              </a:xfrm>
              <a:prstGeom prst="rect">
                <a:avLst/>
              </a:prstGeom>
              <a:noFill/>
            </p:spPr>
            <p:txBody>
              <a:bodyPr wrap="none" rtlCol="0">
                <a:spAutoFit/>
              </a:bodyPr>
              <a:lstStyle/>
              <a:p>
                <a:pPr algn="ctr"/>
                <a:r>
                  <a:rPr lang="en-US" altLang="zh-CN" sz="2000" b="1"/>
                  <a:t>Decoder</a:t>
                </a:r>
              </a:p>
            </p:txBody>
          </p:sp>
          <p:sp>
            <p:nvSpPr>
              <p:cNvPr id="62" name="文本框 61"/>
              <p:cNvSpPr txBox="1"/>
              <p:nvPr/>
            </p:nvSpPr>
            <p:spPr>
              <a:xfrm>
                <a:off x="12236" y="4496"/>
                <a:ext cx="699" cy="628"/>
              </a:xfrm>
              <a:prstGeom prst="rect">
                <a:avLst/>
              </a:prstGeom>
              <a:noFill/>
            </p:spPr>
            <p:txBody>
              <a:bodyPr wrap="none" rtlCol="0">
                <a:spAutoFit/>
              </a:bodyPr>
              <a:lstStyle/>
              <a:p>
                <a:r>
                  <a:rPr lang="en-US" altLang="zh-CN" sz="2000" b="1"/>
                  <a:t>Y1</a:t>
                </a:r>
              </a:p>
            </p:txBody>
          </p:sp>
          <p:sp>
            <p:nvSpPr>
              <p:cNvPr id="63" name="文本框 62"/>
              <p:cNvSpPr txBox="1"/>
              <p:nvPr/>
            </p:nvSpPr>
            <p:spPr>
              <a:xfrm>
                <a:off x="14562" y="4496"/>
                <a:ext cx="699" cy="628"/>
              </a:xfrm>
              <a:prstGeom prst="rect">
                <a:avLst/>
              </a:prstGeom>
              <a:noFill/>
            </p:spPr>
            <p:txBody>
              <a:bodyPr wrap="none" rtlCol="0">
                <a:spAutoFit/>
              </a:bodyPr>
              <a:lstStyle/>
              <a:p>
                <a:r>
                  <a:rPr lang="en-US" altLang="zh-CN" sz="2000" b="1"/>
                  <a:t>Y2</a:t>
                </a:r>
              </a:p>
            </p:txBody>
          </p:sp>
          <p:sp>
            <p:nvSpPr>
              <p:cNvPr id="64" name="文本框 63"/>
              <p:cNvSpPr txBox="1"/>
              <p:nvPr/>
            </p:nvSpPr>
            <p:spPr>
              <a:xfrm>
                <a:off x="16916" y="4496"/>
                <a:ext cx="699" cy="628"/>
              </a:xfrm>
              <a:prstGeom prst="rect">
                <a:avLst/>
              </a:prstGeom>
              <a:noFill/>
            </p:spPr>
            <p:txBody>
              <a:bodyPr wrap="none" rtlCol="0">
                <a:spAutoFit/>
              </a:bodyPr>
              <a:lstStyle/>
              <a:p>
                <a:r>
                  <a:rPr lang="en-US" altLang="zh-CN" sz="2000" b="1"/>
                  <a:t>Y3</a:t>
                </a:r>
              </a:p>
            </p:txBody>
          </p:sp>
        </p:grpSp>
        <p:cxnSp>
          <p:nvCxnSpPr>
            <p:cNvPr id="65" name="直接箭头连接符 64"/>
            <p:cNvCxnSpPr/>
            <p:nvPr/>
          </p:nvCxnSpPr>
          <p:spPr>
            <a:xfrm>
              <a:off x="7322" y="6756"/>
              <a:ext cx="862" cy="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V="1">
              <a:off x="11231" y="6756"/>
              <a:ext cx="852" cy="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8209" y="6253"/>
              <a:ext cx="3022" cy="100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8771" y="6273"/>
              <a:ext cx="1898" cy="1016"/>
            </a:xfrm>
            <a:prstGeom prst="rect">
              <a:avLst/>
            </a:prstGeom>
            <a:noFill/>
          </p:spPr>
          <p:txBody>
            <a:bodyPr wrap="square" rtlCol="0">
              <a:spAutoFit/>
            </a:bodyPr>
            <a:lstStyle/>
            <a:p>
              <a:pPr algn="ctr"/>
              <a:r>
                <a:rPr lang="zh-CN" altLang="en-US" b="1"/>
                <a:t>Semantic </a:t>
              </a:r>
              <a:r>
                <a:rPr lang="en-US" altLang="zh-CN" b="1"/>
                <a:t>En</a:t>
              </a:r>
              <a:r>
                <a:rPr lang="zh-CN" altLang="en-US" b="1"/>
                <a:t>coding </a:t>
              </a:r>
              <a:r>
                <a:rPr lang="en-US" altLang="zh-CN" sz="1600" b="1"/>
                <a:t>C</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3993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Masked LM</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754" name="内容占位符 3"/>
          <p:cNvSpPr>
            <a:spLocks noGrp="1"/>
          </p:cNvSpPr>
          <p:nvPr>
            <p:ph idx="1"/>
          </p:nvPr>
        </p:nvSpPr>
        <p:spPr>
          <a:xfrm>
            <a:off x="628649" y="975995"/>
            <a:ext cx="10806375" cy="1438275"/>
          </a:xfrm>
        </p:spPr>
        <p:txBody>
          <a:bodyPr vert="horz" lIns="90000" tIns="46800" rIns="90000" bIns="46800" anchor="t"/>
          <a:lstStyle/>
          <a:p>
            <a:pPr marL="0" indent="0" algn="just" defTabSz="685165">
              <a:lnSpc>
                <a:spcPct val="150000"/>
              </a:lnSpc>
              <a:buNone/>
            </a:pPr>
            <a:r>
              <a:rPr lang="en-US" altLang="zh-CN" sz="2000" dirty="0"/>
              <a:t>Given a sentence, one or several words in this sentence are randomly erased, and the remaining words are required to predict what the erased words are, as shown in the figure below.</a:t>
            </a:r>
            <a:endParaRPr lang="zh-CN" altLang="en-US"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611" y="2102773"/>
            <a:ext cx="7070981" cy="474496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3993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Masked LM</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754" name="内容占位符 3"/>
          <p:cNvSpPr>
            <a:spLocks noGrp="1"/>
          </p:cNvSpPr>
          <p:nvPr>
            <p:ph idx="1"/>
          </p:nvPr>
        </p:nvSpPr>
        <p:spPr>
          <a:xfrm>
            <a:off x="628650" y="1156708"/>
            <a:ext cx="11067631" cy="1438018"/>
          </a:xfrm>
        </p:spPr>
        <p:txBody>
          <a:bodyPr vert="horz" lIns="90000" tIns="46800" rIns="90000" bIns="46800" anchor="t"/>
          <a:lstStyle/>
          <a:p>
            <a:pPr marL="0" indent="0" algn="just" defTabSz="685165">
              <a:lnSpc>
                <a:spcPct val="150000"/>
              </a:lnSpc>
              <a:buNone/>
            </a:pPr>
            <a:r>
              <a:rPr lang="en-US" altLang="zh-CN" sz="2000" dirty="0"/>
              <a:t>For the vocabulary that was erased in the original sentence, a special symbol [MASK] was replaced in 80% of the cases, an arbitrary word was replaced in 10% of the cases, and the original vocabulary was left unchanged in the remaining 10%. </a:t>
            </a:r>
            <a:endParaRPr lang="zh-CN" altLang="en-US"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endParaRPr>
          </a:p>
        </p:txBody>
      </p:sp>
      <p:graphicFrame>
        <p:nvGraphicFramePr>
          <p:cNvPr id="2" name="表格 2"/>
          <p:cNvGraphicFramePr>
            <a:graphicFrameLocks noGrp="1"/>
          </p:cNvGraphicFramePr>
          <p:nvPr/>
        </p:nvGraphicFramePr>
        <p:xfrm>
          <a:off x="1368808" y="3210096"/>
          <a:ext cx="9232203" cy="2491196"/>
        </p:xfrm>
        <a:graphic>
          <a:graphicData uri="http://schemas.openxmlformats.org/drawingml/2006/table">
            <a:tbl>
              <a:tblPr firstRow="1" bandRow="1">
                <a:tableStyleId>{5C22544A-7EE6-4342-B048-85BDC9FD1C3A}</a:tableStyleId>
              </a:tblPr>
              <a:tblGrid>
                <a:gridCol w="3077401">
                  <a:extLst>
                    <a:ext uri="{9D8B030D-6E8A-4147-A177-3AD203B41FA5}">
                      <a16:colId xmlns:a16="http://schemas.microsoft.com/office/drawing/2014/main" val="20000"/>
                    </a:ext>
                  </a:extLst>
                </a:gridCol>
                <a:gridCol w="3077401">
                  <a:extLst>
                    <a:ext uri="{9D8B030D-6E8A-4147-A177-3AD203B41FA5}">
                      <a16:colId xmlns:a16="http://schemas.microsoft.com/office/drawing/2014/main" val="20001"/>
                    </a:ext>
                  </a:extLst>
                </a:gridCol>
                <a:gridCol w="3077401">
                  <a:extLst>
                    <a:ext uri="{9D8B030D-6E8A-4147-A177-3AD203B41FA5}">
                      <a16:colId xmlns:a16="http://schemas.microsoft.com/office/drawing/2014/main" val="20002"/>
                    </a:ext>
                  </a:extLst>
                </a:gridCol>
              </a:tblGrid>
              <a:tr h="622799">
                <a:tc>
                  <a:txBody>
                    <a:bodyPr/>
                    <a:lstStyle/>
                    <a:p>
                      <a:pPr algn="ctr">
                        <a:lnSpc>
                          <a:spcPct val="150000"/>
                        </a:lnSpc>
                      </a:pPr>
                      <a:r>
                        <a:rPr lang="en-US" altLang="zh-CN" dirty="0"/>
                        <a:t>percent</a:t>
                      </a:r>
                      <a:endParaRPr lang="zh-CN" altLang="en-US" dirty="0"/>
                    </a:p>
                  </a:txBody>
                  <a:tcPr/>
                </a:tc>
                <a:tc>
                  <a:txBody>
                    <a:bodyPr/>
                    <a:lstStyle/>
                    <a:p>
                      <a:pPr algn="ctr">
                        <a:lnSpc>
                          <a:spcPct val="150000"/>
                        </a:lnSpc>
                      </a:pPr>
                      <a:r>
                        <a:rPr lang="en-US" altLang="zh-CN" dirty="0"/>
                        <a:t>Former</a:t>
                      </a:r>
                      <a:endParaRPr lang="zh-CN" altLang="en-US" dirty="0"/>
                    </a:p>
                  </a:txBody>
                  <a:tcPr/>
                </a:tc>
                <a:tc>
                  <a:txBody>
                    <a:bodyPr/>
                    <a:lstStyle/>
                    <a:p>
                      <a:pPr algn="ctr">
                        <a:lnSpc>
                          <a:spcPct val="150000"/>
                        </a:lnSpc>
                      </a:pPr>
                      <a:r>
                        <a:rPr lang="en-US" altLang="zh-CN" dirty="0"/>
                        <a:t>later</a:t>
                      </a:r>
                      <a:endParaRPr lang="zh-CN" altLang="en-US" dirty="0"/>
                    </a:p>
                  </a:txBody>
                  <a:tcPr/>
                </a:tc>
                <a:extLst>
                  <a:ext uri="{0D108BD9-81ED-4DB2-BD59-A6C34878D82A}">
                    <a16:rowId xmlns:a16="http://schemas.microsoft.com/office/drawing/2014/main" val="10000"/>
                  </a:ext>
                </a:extLst>
              </a:tr>
              <a:tr h="622799">
                <a:tc>
                  <a:txBody>
                    <a:bodyPr/>
                    <a:lstStyle/>
                    <a:p>
                      <a:pPr algn="ctr">
                        <a:lnSpc>
                          <a:spcPct val="150000"/>
                        </a:lnSpc>
                      </a:pPr>
                      <a:r>
                        <a:rPr lang="en-US" altLang="zh-CN" dirty="0"/>
                        <a:t>80%</a:t>
                      </a:r>
                      <a:endParaRPr lang="zh-CN" altLang="en-US" dirty="0"/>
                    </a:p>
                  </a:txBody>
                  <a:tcPr/>
                </a:tc>
                <a:tc>
                  <a:txBody>
                    <a:bodyPr/>
                    <a:lstStyle/>
                    <a:p>
                      <a:pPr algn="ctr">
                        <a:lnSpc>
                          <a:spcPct val="150000"/>
                        </a:lnSpc>
                      </a:pPr>
                      <a:r>
                        <a:rPr lang="en-US" altLang="zh-CN" dirty="0"/>
                        <a:t>My dog is hairy</a:t>
                      </a:r>
                      <a:endParaRPr lang="zh-CN" altLang="en-US" dirty="0"/>
                    </a:p>
                  </a:txBody>
                  <a:tcPr/>
                </a:tc>
                <a:tc>
                  <a:txBody>
                    <a:bodyPr/>
                    <a:lstStyle/>
                    <a:p>
                      <a:pPr algn="ctr">
                        <a:lnSpc>
                          <a:spcPct val="150000"/>
                        </a:lnSpc>
                      </a:pPr>
                      <a:r>
                        <a:rPr lang="en-US" altLang="zh-CN" dirty="0"/>
                        <a:t>My dog is [mask]</a:t>
                      </a:r>
                      <a:endParaRPr lang="zh-CN" altLang="en-US" dirty="0"/>
                    </a:p>
                  </a:txBody>
                  <a:tcPr/>
                </a:tc>
                <a:extLst>
                  <a:ext uri="{0D108BD9-81ED-4DB2-BD59-A6C34878D82A}">
                    <a16:rowId xmlns:a16="http://schemas.microsoft.com/office/drawing/2014/main" val="10001"/>
                  </a:ext>
                </a:extLst>
              </a:tr>
              <a:tr h="622799">
                <a:tc>
                  <a:txBody>
                    <a:bodyPr/>
                    <a:lstStyle/>
                    <a:p>
                      <a:pPr algn="ctr">
                        <a:lnSpc>
                          <a:spcPct val="150000"/>
                        </a:lnSpc>
                      </a:pPr>
                      <a:r>
                        <a:rPr lang="en-US" altLang="zh-CN" dirty="0"/>
                        <a:t>10%</a:t>
                      </a:r>
                      <a:endParaRPr lang="zh-CN" altLang="en-US" dirty="0"/>
                    </a:p>
                  </a:txBody>
                  <a:tcPr/>
                </a:tc>
                <a:tc>
                  <a:txBody>
                    <a:bodyPr/>
                    <a:lstStyle/>
                    <a:p>
                      <a:pPr algn="ctr">
                        <a:lnSpc>
                          <a:spcPct val="150000"/>
                        </a:lnSpc>
                      </a:pPr>
                      <a:r>
                        <a:rPr lang="en-US" altLang="zh-CN" dirty="0"/>
                        <a:t>My dog is hairy</a:t>
                      </a:r>
                      <a:endParaRPr lang="zh-CN" altLang="en-US" dirty="0"/>
                    </a:p>
                  </a:txBody>
                  <a:tcPr/>
                </a:tc>
                <a:tc>
                  <a:txBody>
                    <a:bodyPr/>
                    <a:lstStyle/>
                    <a:p>
                      <a:pPr algn="ctr">
                        <a:lnSpc>
                          <a:spcPct val="150000"/>
                        </a:lnSpc>
                      </a:pPr>
                      <a:r>
                        <a:rPr lang="en-US" altLang="zh-CN" dirty="0"/>
                        <a:t>My dog is apple</a:t>
                      </a:r>
                      <a:endParaRPr lang="zh-CN" altLang="en-US" dirty="0"/>
                    </a:p>
                  </a:txBody>
                  <a:tcPr/>
                </a:tc>
                <a:extLst>
                  <a:ext uri="{0D108BD9-81ED-4DB2-BD59-A6C34878D82A}">
                    <a16:rowId xmlns:a16="http://schemas.microsoft.com/office/drawing/2014/main" val="10002"/>
                  </a:ext>
                </a:extLst>
              </a:tr>
              <a:tr h="622799">
                <a:tc>
                  <a:txBody>
                    <a:bodyPr/>
                    <a:lstStyle/>
                    <a:p>
                      <a:pPr algn="ctr">
                        <a:lnSpc>
                          <a:spcPct val="150000"/>
                        </a:lnSpc>
                      </a:pPr>
                      <a:r>
                        <a:rPr lang="en-US" altLang="zh-CN" dirty="0"/>
                        <a:t>10%</a:t>
                      </a:r>
                      <a:endParaRPr lang="zh-CN" altLang="en-US" dirty="0"/>
                    </a:p>
                  </a:txBody>
                  <a:tcPr/>
                </a:tc>
                <a:tc>
                  <a:txBody>
                    <a:bodyPr/>
                    <a:lstStyle/>
                    <a:p>
                      <a:pPr algn="ctr">
                        <a:lnSpc>
                          <a:spcPct val="150000"/>
                        </a:lnSpc>
                      </a:pPr>
                      <a:r>
                        <a:rPr lang="en-US" altLang="zh-CN" dirty="0"/>
                        <a:t>My dog is hairy</a:t>
                      </a:r>
                      <a:endParaRPr lang="zh-CN" altLang="en-US" dirty="0"/>
                    </a:p>
                  </a:txBody>
                  <a:tcPr/>
                </a:tc>
                <a:tc>
                  <a:txBody>
                    <a:bodyPr/>
                    <a:lstStyle/>
                    <a:p>
                      <a:pPr algn="ctr">
                        <a:lnSpc>
                          <a:spcPct val="150000"/>
                        </a:lnSpc>
                      </a:pPr>
                      <a:r>
                        <a:rPr lang="en-US" altLang="zh-CN" dirty="0"/>
                        <a:t>My dog is hairy</a:t>
                      </a:r>
                      <a:endParaRPr lang="zh-CN" altLang="en-US" dirty="0"/>
                    </a:p>
                  </a:txBody>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50084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Next Sentence Prediction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754" name="内容占位符 3"/>
          <p:cNvSpPr>
            <a:spLocks noGrp="1"/>
          </p:cNvSpPr>
          <p:nvPr>
            <p:ph idx="1"/>
          </p:nvPr>
        </p:nvSpPr>
        <p:spPr>
          <a:xfrm>
            <a:off x="628650" y="1247140"/>
            <a:ext cx="10090785" cy="1626689"/>
          </a:xfrm>
        </p:spPr>
        <p:txBody>
          <a:bodyPr vert="horz" lIns="90000" tIns="46800" rIns="90000" bIns="46800" anchor="t"/>
          <a:lstStyle/>
          <a:p>
            <a:pPr marL="0" indent="0" algn="just" defTabSz="685165">
              <a:lnSpc>
                <a:spcPct val="150000"/>
              </a:lnSpc>
              <a:buNone/>
            </a:pPr>
            <a:r>
              <a:rPr lang="en-US" altLang="zh-CN" sz="2000" dirty="0"/>
              <a:t>Next Sentence Prediction's task is described as follows: Given two sentences in an article, determine whether the second sentence immediately follows the first sentence in the text, as shown below.</a:t>
            </a:r>
            <a:endParaRPr lang="zh-CN" altLang="en-US"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 y="972072"/>
            <a:ext cx="10477500" cy="54711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50084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Fine-</a:t>
            </a:r>
            <a:r>
              <a:rPr lang="en-US" altLang="zh-CN" sz="2400" b="1" dirty="0" err="1">
                <a:solidFill>
                  <a:schemeClr val="tx1">
                    <a:lumMod val="75000"/>
                    <a:lumOff val="25000"/>
                  </a:schemeClr>
                </a:solidFill>
                <a:latin typeface="微软雅黑" panose="020B0503020204020204" pitchFamily="34" charset="-122"/>
                <a:ea typeface="微软雅黑" panose="020B0503020204020204" pitchFamily="34" charset="-122"/>
              </a:rPr>
              <a:t>tunning</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754" name="内容占位符 3"/>
          <p:cNvSpPr>
            <a:spLocks noGrp="1"/>
          </p:cNvSpPr>
          <p:nvPr>
            <p:ph idx="1"/>
          </p:nvPr>
        </p:nvSpPr>
        <p:spPr>
          <a:xfrm>
            <a:off x="628650" y="1247140"/>
            <a:ext cx="4161155" cy="4379937"/>
          </a:xfrm>
        </p:spPr>
        <p:txBody>
          <a:bodyPr vert="horz" lIns="90000" tIns="46800" rIns="90000" bIns="46800" anchor="t"/>
          <a:lstStyle/>
          <a:p>
            <a:pPr marL="0" indent="0" algn="just" defTabSz="685165">
              <a:lnSpc>
                <a:spcPct val="150000"/>
              </a:lnSpc>
              <a:buNone/>
            </a:pPr>
            <a:r>
              <a:rPr lang="en-US" altLang="zh-CN" sz="2000" dirty="0"/>
              <a:t>For sequence-level classification tasks, BERT directly takes the final hidden state of the first [CLS] token and then adds a layer of weight to predict the </a:t>
            </a:r>
            <a:r>
              <a:rPr lang="en-US" altLang="zh-CN" sz="2000" dirty="0" err="1"/>
              <a:t>softmax</a:t>
            </a:r>
            <a:r>
              <a:rPr lang="en-US" altLang="zh-CN" sz="2000" dirty="0"/>
              <a:t> label. </a:t>
            </a:r>
          </a:p>
          <a:p>
            <a:pPr marL="0" indent="0" algn="just" defTabSz="685165">
              <a:lnSpc>
                <a:spcPct val="150000"/>
              </a:lnSpc>
              <a:buNone/>
            </a:pPr>
            <a:endParaRPr lang="en-US" altLang="zh-CN" sz="2000" dirty="0"/>
          </a:p>
          <a:p>
            <a:pPr marL="0" indent="0" algn="just" defTabSz="685165">
              <a:lnSpc>
                <a:spcPct val="150000"/>
              </a:lnSpc>
              <a:buNone/>
            </a:pPr>
            <a:r>
              <a:rPr lang="en-US" altLang="zh-CN" sz="2000" dirty="0"/>
              <a:t>Other prediction tasks require some adjustments, as shown in the figure:</a:t>
            </a:r>
            <a:endParaRPr lang="zh-CN" altLang="en-US" sz="2000" dirty="0">
              <a:latin typeface="Times New Roman" panose="02020603050405020304" charset="0"/>
              <a:cs typeface="Times New Roman" panose="02020603050405020304" charset="0"/>
              <a:sym typeface="黑体" panose="02010609060101010101" charset="-122"/>
            </a:endParaRPr>
          </a:p>
          <a:p>
            <a:pPr marL="0" indent="0" algn="just" defTabSz="685165">
              <a:lnSpc>
                <a:spcPct val="150000"/>
              </a:lnSpc>
              <a:buNone/>
            </a:pPr>
            <a:endParaRPr lang="en-US" altLang="zh-CN" sz="2000"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3990" y="0"/>
            <a:ext cx="6840747"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50084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Comparison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754" name="内容占位符 3"/>
          <p:cNvSpPr>
            <a:spLocks noGrp="1"/>
          </p:cNvSpPr>
          <p:nvPr>
            <p:ph idx="1"/>
          </p:nvPr>
        </p:nvSpPr>
        <p:spPr>
          <a:xfrm>
            <a:off x="628650" y="1036129"/>
            <a:ext cx="10090785" cy="5003165"/>
          </a:xfrm>
        </p:spPr>
        <p:txBody>
          <a:bodyPr vert="horz" lIns="90000" tIns="46800" rIns="90000" bIns="46800" anchor="t"/>
          <a:lstStyle/>
          <a:p>
            <a:pPr marL="0" indent="0" algn="just" defTabSz="685165">
              <a:lnSpc>
                <a:spcPct val="150000"/>
              </a:lnSpc>
              <a:buNone/>
            </a:pPr>
            <a:r>
              <a:rPr lang="en-US" altLang="zh-CN" sz="2000" dirty="0">
                <a:latin typeface="Times New Roman" panose="02020603050405020304" charset="0"/>
                <a:ea typeface="宋体" panose="02010600030101010101" pitchFamily="2" charset="-122"/>
                <a:cs typeface="Times New Roman" panose="02020603050405020304" charset="0"/>
                <a:sym typeface="黑体" panose="02010609060101010101" charset="-122"/>
              </a:rPr>
              <a:t>BERT uses a bidirectional Transformer. </a:t>
            </a:r>
          </a:p>
          <a:p>
            <a:pPr marL="0" indent="0" algn="just" defTabSz="685165">
              <a:lnSpc>
                <a:spcPct val="150000"/>
              </a:lnSpc>
              <a:buNone/>
            </a:pPr>
            <a:r>
              <a:rPr lang="en-US" altLang="zh-CN" sz="2000" dirty="0" err="1">
                <a:latin typeface="Times New Roman" panose="02020603050405020304" charset="0"/>
                <a:ea typeface="宋体" panose="02010600030101010101" pitchFamily="2" charset="-122"/>
                <a:cs typeface="Times New Roman" panose="02020603050405020304" charset="0"/>
                <a:sym typeface="黑体" panose="02010609060101010101" charset="-122"/>
              </a:rPr>
              <a:t>OpenAI</a:t>
            </a:r>
            <a:r>
              <a:rPr lang="en-US" altLang="zh-CN" sz="2000" dirty="0">
                <a:latin typeface="Times New Roman" panose="02020603050405020304" charset="0"/>
                <a:ea typeface="宋体" panose="02010600030101010101" pitchFamily="2" charset="-122"/>
                <a:cs typeface="Times New Roman" panose="02020603050405020304" charset="0"/>
                <a:sym typeface="黑体" panose="02010609060101010101" charset="-122"/>
              </a:rPr>
              <a:t> GPT uses a left-to-right Transformer. </a:t>
            </a:r>
          </a:p>
          <a:p>
            <a:pPr marL="0" indent="0" algn="just" defTabSz="685165">
              <a:lnSpc>
                <a:spcPct val="150000"/>
              </a:lnSpc>
              <a:buNone/>
            </a:pPr>
            <a:r>
              <a:rPr lang="en-US" altLang="zh-CN" sz="2000" dirty="0" err="1">
                <a:latin typeface="Times New Roman" panose="02020603050405020304" charset="0"/>
                <a:ea typeface="宋体" panose="02010600030101010101" pitchFamily="2" charset="-122"/>
                <a:cs typeface="Times New Roman" panose="02020603050405020304" charset="0"/>
                <a:sym typeface="黑体" panose="02010609060101010101" charset="-122"/>
              </a:rPr>
              <a:t>ELMo</a:t>
            </a:r>
            <a:r>
              <a:rPr lang="en-US" altLang="zh-CN" sz="2000" dirty="0">
                <a:latin typeface="Times New Roman" panose="02020603050405020304" charset="0"/>
                <a:ea typeface="宋体" panose="02010600030101010101" pitchFamily="2" charset="-122"/>
                <a:cs typeface="Times New Roman" panose="02020603050405020304" charset="0"/>
                <a:sym typeface="黑体" panose="02010609060101010101" charset="-122"/>
              </a:rPr>
              <a:t> uses the concatenation of independently trained left-to-right and right-to-left LSTM to generate features for downstream tasks. </a:t>
            </a:r>
            <a:endParaRPr lang="zh-CN" altLang="en-US"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4283"/>
            <a:ext cx="12192000" cy="321170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50084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GPT&amp;GPT-2</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754" name="内容占位符 3"/>
          <p:cNvSpPr>
            <a:spLocks noGrp="1"/>
          </p:cNvSpPr>
          <p:nvPr>
            <p:ph idx="1"/>
          </p:nvPr>
        </p:nvSpPr>
        <p:spPr>
          <a:xfrm>
            <a:off x="581305" y="1007123"/>
            <a:ext cx="10994395" cy="3800547"/>
          </a:xfrm>
        </p:spPr>
        <p:txBody>
          <a:bodyPr vert="horz" lIns="90000" tIns="46800" rIns="90000" bIns="46800" anchor="t"/>
          <a:lstStyle/>
          <a:p>
            <a:pPr marL="0" indent="0" algn="just" defTabSz="685165">
              <a:lnSpc>
                <a:spcPct val="150000"/>
              </a:lnSpc>
              <a:buNone/>
            </a:pPr>
            <a:r>
              <a:rPr lang="en-US" altLang="zh-CN" sz="2000" dirty="0"/>
              <a:t>The same as GPT,</a:t>
            </a:r>
            <a:r>
              <a:rPr lang="zh-CN" altLang="en-US" sz="2000" dirty="0"/>
              <a:t> </a:t>
            </a:r>
            <a:r>
              <a:rPr lang="en-US" altLang="zh-CN" sz="2000" dirty="0"/>
              <a:t>GPT-2 is still a one-way language model. </a:t>
            </a:r>
          </a:p>
          <a:p>
            <a:pPr marL="0" indent="0" algn="just" defTabSz="685165">
              <a:lnSpc>
                <a:spcPct val="150000"/>
              </a:lnSpc>
              <a:buNone/>
            </a:pPr>
            <a:r>
              <a:rPr lang="en-US" altLang="zh-CN" sz="2000" dirty="0"/>
              <a:t>1.GPT and GPT-2 use the decoder of transformer and delete the encoder-decoder attention layer. </a:t>
            </a:r>
          </a:p>
          <a:p>
            <a:pPr marL="0" indent="0" algn="just" defTabSz="685165">
              <a:lnSpc>
                <a:spcPct val="150000"/>
              </a:lnSpc>
              <a:buNone/>
            </a:pPr>
            <a:r>
              <a:rPr lang="en-US" altLang="zh-CN" sz="2000" dirty="0"/>
              <a:t>2.GPT and GPT-2 use the encoder of transformer and change the Multi-head attention layer to a Masked Multi-head attention. </a:t>
            </a:r>
          </a:p>
        </p:txBody>
      </p:sp>
      <p:graphicFrame>
        <p:nvGraphicFramePr>
          <p:cNvPr id="6" name="表格 6"/>
          <p:cNvGraphicFramePr>
            <a:graphicFrameLocks noGrp="1"/>
          </p:cNvGraphicFramePr>
          <p:nvPr/>
        </p:nvGraphicFramePr>
        <p:xfrm>
          <a:off x="933019" y="3849189"/>
          <a:ext cx="10336368" cy="2225040"/>
        </p:xfrm>
        <a:graphic>
          <a:graphicData uri="http://schemas.openxmlformats.org/drawingml/2006/table">
            <a:tbl>
              <a:tblPr firstRow="1" bandRow="1">
                <a:tableStyleId>{5C22544A-7EE6-4342-B048-85BDC9FD1C3A}</a:tableStyleId>
              </a:tblPr>
              <a:tblGrid>
                <a:gridCol w="1577378">
                  <a:extLst>
                    <a:ext uri="{9D8B030D-6E8A-4147-A177-3AD203B41FA5}">
                      <a16:colId xmlns:a16="http://schemas.microsoft.com/office/drawing/2014/main" val="20000"/>
                    </a:ext>
                  </a:extLst>
                </a:gridCol>
                <a:gridCol w="2704699">
                  <a:extLst>
                    <a:ext uri="{9D8B030D-6E8A-4147-A177-3AD203B41FA5}">
                      <a16:colId xmlns:a16="http://schemas.microsoft.com/office/drawing/2014/main" val="20001"/>
                    </a:ext>
                  </a:extLst>
                </a:gridCol>
                <a:gridCol w="2656573">
                  <a:extLst>
                    <a:ext uri="{9D8B030D-6E8A-4147-A177-3AD203B41FA5}">
                      <a16:colId xmlns:a16="http://schemas.microsoft.com/office/drawing/2014/main" val="20002"/>
                    </a:ext>
                  </a:extLst>
                </a:gridCol>
                <a:gridCol w="3397718">
                  <a:extLst>
                    <a:ext uri="{9D8B030D-6E8A-4147-A177-3AD203B41FA5}">
                      <a16:colId xmlns:a16="http://schemas.microsoft.com/office/drawing/2014/main" val="20003"/>
                    </a:ext>
                  </a:extLst>
                </a:gridCol>
              </a:tblGrid>
              <a:tr h="370840">
                <a:tc>
                  <a:txBody>
                    <a:bodyPr/>
                    <a:lstStyle/>
                    <a:p>
                      <a:r>
                        <a:rPr lang="en-US" altLang="zh-CN" dirty="0"/>
                        <a:t>Model</a:t>
                      </a:r>
                      <a:endParaRPr lang="zh-CN" altLang="en-US" dirty="0"/>
                    </a:p>
                  </a:txBody>
                  <a:tcPr/>
                </a:tc>
                <a:tc>
                  <a:txBody>
                    <a:bodyPr/>
                    <a:lstStyle/>
                    <a:p>
                      <a:r>
                        <a:rPr lang="en-US" altLang="zh-CN" dirty="0"/>
                        <a:t>GPT</a:t>
                      </a:r>
                      <a:endParaRPr lang="zh-CN" altLang="en-US" dirty="0"/>
                    </a:p>
                  </a:txBody>
                  <a:tcPr/>
                </a:tc>
                <a:tc>
                  <a:txBody>
                    <a:bodyPr/>
                    <a:lstStyle/>
                    <a:p>
                      <a:r>
                        <a:rPr lang="en-US" altLang="zh-CN" dirty="0"/>
                        <a:t>BERT</a:t>
                      </a:r>
                      <a:endParaRPr lang="zh-CN" altLang="en-US" dirty="0"/>
                    </a:p>
                  </a:txBody>
                  <a:tcPr/>
                </a:tc>
                <a:tc>
                  <a:txBody>
                    <a:bodyPr/>
                    <a:lstStyle/>
                    <a:p>
                      <a:r>
                        <a:rPr lang="en-US" altLang="zh-CN" dirty="0"/>
                        <a:t>GPT2</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Basic Block</a:t>
                      </a:r>
                      <a:endParaRPr lang="zh-CN" altLang="en-US" dirty="0"/>
                    </a:p>
                  </a:txBody>
                  <a:tcPr/>
                </a:tc>
                <a:tc>
                  <a:txBody>
                    <a:bodyPr/>
                    <a:lstStyle/>
                    <a:p>
                      <a:r>
                        <a:rPr lang="en-US" altLang="zh-CN" dirty="0"/>
                        <a:t>decoder</a:t>
                      </a:r>
                      <a:endParaRPr lang="zh-CN" altLang="en-US" dirty="0"/>
                    </a:p>
                  </a:txBody>
                  <a:tcPr/>
                </a:tc>
                <a:tc>
                  <a:txBody>
                    <a:bodyPr/>
                    <a:lstStyle/>
                    <a:p>
                      <a:r>
                        <a:rPr lang="en-US" altLang="zh-CN" dirty="0"/>
                        <a:t>encoder</a:t>
                      </a:r>
                      <a:endParaRPr lang="zh-CN" altLang="en-US" dirty="0"/>
                    </a:p>
                  </a:txBody>
                  <a:tcPr/>
                </a:tc>
                <a:tc>
                  <a:txBody>
                    <a:bodyPr/>
                    <a:lstStyle/>
                    <a:p>
                      <a:r>
                        <a:rPr lang="en-US" altLang="zh-CN" dirty="0"/>
                        <a:t>Decoder</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Direction</a:t>
                      </a:r>
                      <a:endParaRPr lang="zh-CN" altLang="en-US" dirty="0"/>
                    </a:p>
                  </a:txBody>
                  <a:tcPr/>
                </a:tc>
                <a:tc>
                  <a:txBody>
                    <a:bodyPr/>
                    <a:lstStyle/>
                    <a:p>
                      <a:r>
                        <a:rPr lang="en-US" altLang="zh-CN" dirty="0"/>
                        <a:t>One-way</a:t>
                      </a:r>
                      <a:endParaRPr lang="zh-CN" altLang="en-US" dirty="0"/>
                    </a:p>
                  </a:txBody>
                  <a:tcPr/>
                </a:tc>
                <a:tc>
                  <a:txBody>
                    <a:bodyPr/>
                    <a:lstStyle/>
                    <a:p>
                      <a:r>
                        <a:rPr lang="en-US" altLang="zh-CN" dirty="0"/>
                        <a:t>Two-way</a:t>
                      </a:r>
                      <a:endParaRPr lang="zh-CN" altLang="en-US" dirty="0"/>
                    </a:p>
                  </a:txBody>
                  <a:tcPr/>
                </a:tc>
                <a:tc>
                  <a:txBody>
                    <a:bodyPr/>
                    <a:lstStyle/>
                    <a:p>
                      <a:r>
                        <a:rPr lang="en-US" altLang="zh-CN" dirty="0"/>
                        <a:t>One-way</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Layer</a:t>
                      </a:r>
                      <a:endParaRPr lang="zh-CN" altLang="en-US" dirty="0"/>
                    </a:p>
                  </a:txBody>
                  <a:tcPr/>
                </a:tc>
                <a:tc>
                  <a:txBody>
                    <a:bodyPr/>
                    <a:lstStyle/>
                    <a:p>
                      <a:r>
                        <a:rPr lang="en-US" altLang="zh-CN" dirty="0"/>
                        <a:t>12</a:t>
                      </a:r>
                      <a:endParaRPr lang="zh-CN" altLang="en-US" dirty="0"/>
                    </a:p>
                  </a:txBody>
                  <a:tcPr/>
                </a:tc>
                <a:tc>
                  <a:txBody>
                    <a:bodyPr/>
                    <a:lstStyle/>
                    <a:p>
                      <a:r>
                        <a:rPr lang="en-US" altLang="zh-CN" dirty="0"/>
                        <a:t>24</a:t>
                      </a:r>
                      <a:endParaRPr lang="zh-CN" altLang="en-US" dirty="0"/>
                    </a:p>
                  </a:txBody>
                  <a:tcPr/>
                </a:tc>
                <a:tc>
                  <a:txBody>
                    <a:bodyPr/>
                    <a:lstStyle/>
                    <a:p>
                      <a:r>
                        <a:rPr lang="en-US" altLang="zh-CN" dirty="0"/>
                        <a:t>48</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a:t>parameter</a:t>
                      </a:r>
                      <a:endParaRPr lang="zh-CN" altLang="en-US" dirty="0"/>
                    </a:p>
                  </a:txBody>
                  <a:tcPr/>
                </a:tc>
                <a:tc>
                  <a:txBody>
                    <a:bodyPr/>
                    <a:lstStyle/>
                    <a:p>
                      <a:r>
                        <a:rPr lang="en-US" altLang="zh-CN" dirty="0"/>
                        <a:t>100Million</a:t>
                      </a:r>
                      <a:endParaRPr lang="zh-CN" altLang="en-US" dirty="0"/>
                    </a:p>
                  </a:txBody>
                  <a:tcPr/>
                </a:tc>
                <a:tc>
                  <a:txBody>
                    <a:bodyPr/>
                    <a:lstStyle/>
                    <a:p>
                      <a:r>
                        <a:rPr lang="en-US" altLang="zh-CN" dirty="0"/>
                        <a:t>300Million</a:t>
                      </a:r>
                      <a:endParaRPr lang="zh-CN" altLang="en-US" dirty="0"/>
                    </a:p>
                  </a:txBody>
                  <a:tcPr/>
                </a:tc>
                <a:tc>
                  <a:txBody>
                    <a:bodyPr/>
                    <a:lstStyle/>
                    <a:p>
                      <a:r>
                        <a:rPr lang="en-US" altLang="zh-CN" dirty="0"/>
                        <a:t>1.5Billion</a:t>
                      </a:r>
                      <a:endParaRPr lang="zh-CN" altLang="en-US" dirty="0"/>
                    </a:p>
                  </a:txBody>
                  <a:tcPr/>
                </a:tc>
                <a:extLst>
                  <a:ext uri="{0D108BD9-81ED-4DB2-BD59-A6C34878D82A}">
                    <a16:rowId xmlns:a16="http://schemas.microsoft.com/office/drawing/2014/main" val="10004"/>
                  </a:ext>
                </a:extLst>
              </a:tr>
              <a:tr h="370840">
                <a:tc>
                  <a:txBody>
                    <a:bodyPr/>
                    <a:lstStyle/>
                    <a:p>
                      <a:r>
                        <a:rPr lang="en-US" altLang="zh-CN" dirty="0"/>
                        <a:t>process</a:t>
                      </a:r>
                      <a:endParaRPr lang="zh-CN" altLang="en-US" dirty="0"/>
                    </a:p>
                  </a:txBody>
                  <a:tcPr/>
                </a:tc>
                <a:tc>
                  <a:txBody>
                    <a:bodyPr/>
                    <a:lstStyle/>
                    <a:p>
                      <a:r>
                        <a:rPr lang="en-US" altLang="zh-CN" dirty="0"/>
                        <a:t>Pre-train + fine-tuning</a:t>
                      </a:r>
                      <a:endParaRPr lang="zh-CN" altLang="en-US" dirty="0"/>
                    </a:p>
                  </a:txBody>
                  <a:tcPr/>
                </a:tc>
                <a:tc>
                  <a:txBody>
                    <a:bodyPr/>
                    <a:lstStyle/>
                    <a:p>
                      <a:r>
                        <a:rPr lang="en-US" altLang="zh-CN" dirty="0"/>
                        <a:t>Pre-train + fine-tuning</a:t>
                      </a:r>
                      <a:endParaRPr lang="zh-CN" altLang="en-US" dirty="0"/>
                    </a:p>
                  </a:txBody>
                  <a:tcPr/>
                </a:tc>
                <a:tc>
                  <a:txBody>
                    <a:bodyPr/>
                    <a:lstStyle/>
                    <a:p>
                      <a:r>
                        <a:rPr lang="en-US" altLang="zh-CN" dirty="0"/>
                        <a:t>Unsupervised multitask learn</a:t>
                      </a:r>
                      <a:endParaRPr lang="zh-CN" altLang="en-US" dirty="0"/>
                    </a:p>
                  </a:txBody>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50084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GPT&amp;GPT-2</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srcRect/>
          <a:stretch>
            <a:fillRect/>
          </a:stretch>
        </p:blipFill>
        <p:spPr>
          <a:xfrm>
            <a:off x="1370355" y="927738"/>
            <a:ext cx="4863324" cy="5891188"/>
          </a:xfrm>
          <a:prstGeom prst="rect">
            <a:avLst/>
          </a:prstGeom>
        </p:spPr>
      </p:pic>
      <p:pic>
        <p:nvPicPr>
          <p:cNvPr id="11" name="图片 10"/>
          <p:cNvPicPr>
            <a:picLocks noChangeAspect="1"/>
          </p:cNvPicPr>
          <p:nvPr/>
        </p:nvPicPr>
        <p:blipFill>
          <a:blip r:embed="rId4"/>
          <a:srcRect/>
          <a:stretch>
            <a:fillRect/>
          </a:stretch>
        </p:blipFill>
        <p:spPr>
          <a:xfrm>
            <a:off x="6334479" y="927738"/>
            <a:ext cx="4397399" cy="593026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50084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GPT&amp;GPT-2</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754" name="内容占位符 3"/>
          <p:cNvSpPr>
            <a:spLocks noGrp="1"/>
          </p:cNvSpPr>
          <p:nvPr>
            <p:ph idx="1"/>
          </p:nvPr>
        </p:nvSpPr>
        <p:spPr>
          <a:xfrm>
            <a:off x="628650" y="1247140"/>
            <a:ext cx="10090785" cy="5003165"/>
          </a:xfrm>
        </p:spPr>
        <p:txBody>
          <a:bodyPr vert="horz" lIns="90000" tIns="46800" rIns="90000" bIns="46800" anchor="t"/>
          <a:lstStyle/>
          <a:p>
            <a:pPr marL="0" indent="0" algn="just" defTabSz="685165">
              <a:lnSpc>
                <a:spcPct val="150000"/>
              </a:lnSpc>
              <a:buNone/>
            </a:pPr>
            <a:r>
              <a:rPr lang="en-US" altLang="zh-CN"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rPr>
              <a:t>The same as BERT</a:t>
            </a:r>
            <a:r>
              <a:rPr lang="en-US" altLang="zh-CN" sz="2000" dirty="0">
                <a:latin typeface="Times New Roman" panose="02020603050405020304" charset="0"/>
                <a:ea typeface="宋体" panose="02010600030101010101" pitchFamily="2" charset="-122"/>
                <a:cs typeface="Times New Roman" panose="02020603050405020304" charset="0"/>
                <a:sym typeface="黑体" panose="02010609060101010101" charset="-122"/>
              </a:rPr>
              <a:t>,</a:t>
            </a:r>
            <a:r>
              <a:rPr lang="zh-CN" altLang="en-US" sz="2000" dirty="0">
                <a:latin typeface="Times New Roman" panose="02020603050405020304" charset="0"/>
                <a:ea typeface="宋体" panose="02010600030101010101" pitchFamily="2" charset="-122"/>
                <a:cs typeface="Times New Roman" panose="02020603050405020304" charset="0"/>
                <a:sym typeface="黑体" panose="02010609060101010101" charset="-122"/>
              </a:rPr>
              <a:t> </a:t>
            </a:r>
            <a:r>
              <a:rPr lang="en-US" altLang="zh-CN"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rPr>
              <a:t>GPT consists of pre-training and fine-tuning. While GPT-2 delete the </a:t>
            </a:r>
            <a:r>
              <a:rPr lang="en-US" altLang="zh-CN" sz="2000" dirty="0">
                <a:latin typeface="Times New Roman" panose="02020603050405020304" charset="0"/>
                <a:cs typeface="Times New Roman" panose="02020603050405020304" charset="0"/>
                <a:sym typeface="黑体" panose="02010609060101010101" charset="-122"/>
              </a:rPr>
              <a:t>fine-tuning layer. Instead of fine-tuning the model for different tasks, GPT-2 does not define what the model should do, and the model automatically identifies what needs to be done.</a:t>
            </a:r>
            <a:endParaRPr lang="zh-CN" altLang="en-US"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endParaRPr>
          </a:p>
        </p:txBody>
      </p:sp>
      <p:pic>
        <p:nvPicPr>
          <p:cNvPr id="2" name="图片 1"/>
          <p:cNvPicPr>
            <a:picLocks noChangeAspect="1"/>
          </p:cNvPicPr>
          <p:nvPr/>
        </p:nvPicPr>
        <p:blipFill>
          <a:blip r:embed="rId3"/>
          <a:stretch>
            <a:fillRect/>
          </a:stretch>
        </p:blipFill>
        <p:spPr>
          <a:xfrm>
            <a:off x="2449286" y="2852307"/>
            <a:ext cx="6858000" cy="35909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clrChange>
              <a:clrFrom>
                <a:srgbClr val="DEDEDE">
                  <a:alpha val="100000"/>
                </a:srgbClr>
              </a:clrFrom>
              <a:clrTo>
                <a:srgbClr val="DEDEDE">
                  <a:alpha val="100000"/>
                  <a:alpha val="0"/>
                </a:srgbClr>
              </a:clrTo>
            </a:clrChange>
            <a:extLst>
              <a:ext uri="{28A0092B-C50C-407E-A947-70E740481C1C}">
                <a14:useLocalDpi xmlns:a14="http://schemas.microsoft.com/office/drawing/2010/main" val="0"/>
              </a:ext>
            </a:extLst>
          </a:blip>
          <a:srcRect l="4068" t="70000" r="63142" b="5907"/>
          <a:stretch>
            <a:fillRect/>
          </a:stretch>
        </p:blipFill>
        <p:spPr>
          <a:xfrm>
            <a:off x="328542" y="3723887"/>
            <a:ext cx="5190331" cy="2860127"/>
          </a:xfrm>
          <a:custGeom>
            <a:avLst/>
            <a:gdLst>
              <a:gd name="connsiteX0" fmla="*/ 0 w 2998381"/>
              <a:gd name="connsiteY0" fmla="*/ 0 h 1652255"/>
              <a:gd name="connsiteX1" fmla="*/ 2529833 w 2998381"/>
              <a:gd name="connsiteY1" fmla="*/ 0 h 1652255"/>
              <a:gd name="connsiteX2" fmla="*/ 2458844 w 2998381"/>
              <a:gd name="connsiteY2" fmla="*/ 125640 h 1652255"/>
              <a:gd name="connsiteX3" fmla="*/ 2347336 w 2998381"/>
              <a:gd name="connsiteY3" fmla="*/ 551083 h 1652255"/>
              <a:gd name="connsiteX4" fmla="*/ 2934276 w 2998381"/>
              <a:gd name="connsiteY4" fmla="*/ 58654 h 1652255"/>
              <a:gd name="connsiteX5" fmla="*/ 2978517 w 2998381"/>
              <a:gd name="connsiteY5" fmla="*/ 0 h 1652255"/>
              <a:gd name="connsiteX6" fmla="*/ 2998381 w 2998381"/>
              <a:gd name="connsiteY6" fmla="*/ 0 h 1652255"/>
              <a:gd name="connsiteX7" fmla="*/ 2998381 w 2998381"/>
              <a:gd name="connsiteY7" fmla="*/ 1652255 h 1652255"/>
              <a:gd name="connsiteX8" fmla="*/ 0 w 2998381"/>
              <a:gd name="connsiteY8" fmla="*/ 1652255 h 16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381" h="1652255">
                <a:moveTo>
                  <a:pt x="0" y="0"/>
                </a:moveTo>
                <a:lnTo>
                  <a:pt x="2529833" y="0"/>
                </a:lnTo>
                <a:lnTo>
                  <a:pt x="2458844" y="125640"/>
                </a:lnTo>
                <a:cubicBezTo>
                  <a:pt x="2341829" y="346398"/>
                  <a:pt x="2293781" y="512403"/>
                  <a:pt x="2347336" y="551083"/>
                </a:cubicBezTo>
                <a:cubicBezTo>
                  <a:pt x="2422313" y="605234"/>
                  <a:pt x="2671588" y="391885"/>
                  <a:pt x="2934276" y="58654"/>
                </a:cubicBezTo>
                <a:lnTo>
                  <a:pt x="2978517" y="0"/>
                </a:lnTo>
                <a:lnTo>
                  <a:pt x="2998381" y="0"/>
                </a:lnTo>
                <a:lnTo>
                  <a:pt x="2998381" y="1652255"/>
                </a:lnTo>
                <a:lnTo>
                  <a:pt x="0" y="1652255"/>
                </a:lnTo>
                <a:close/>
              </a:path>
            </a:pathLst>
          </a:custGeom>
        </p:spPr>
      </p:pic>
      <p:sp>
        <p:nvSpPr>
          <p:cNvPr id="5" name="矩形 4"/>
          <p:cNvSpPr/>
          <p:nvPr/>
        </p:nvSpPr>
        <p:spPr>
          <a:xfrm>
            <a:off x="247426" y="129092"/>
            <a:ext cx="11693562" cy="6465346"/>
          </a:xfrm>
          <a:prstGeom prst="rect">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847137" y="975055"/>
            <a:ext cx="4363691" cy="3104316"/>
            <a:chOff x="3311525" y="1446213"/>
            <a:chExt cx="5572125" cy="3963988"/>
          </a:xfrm>
          <a:solidFill>
            <a:schemeClr val="tx1">
              <a:lumMod val="75000"/>
              <a:lumOff val="25000"/>
              <a:alpha val="7000"/>
            </a:schemeClr>
          </a:solidFill>
        </p:grpSpPr>
        <p:sp>
          <p:nvSpPr>
            <p:cNvPr id="25" name="Freeform 5"/>
            <p:cNvSpPr/>
            <p:nvPr/>
          </p:nvSpPr>
          <p:spPr bwMode="auto">
            <a:xfrm>
              <a:off x="3311525" y="1446213"/>
              <a:ext cx="5572125"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
            <p:cNvSpPr/>
            <p:nvPr/>
          </p:nvSpPr>
          <p:spPr bwMode="auto">
            <a:xfrm>
              <a:off x="4341813" y="3486151"/>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7"/>
            <p:cNvSpPr/>
            <p:nvPr/>
          </p:nvSpPr>
          <p:spPr bwMode="auto">
            <a:xfrm>
              <a:off x="4930775" y="3494088"/>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4543425" y="3681413"/>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9" name="矩形 28"/>
          <p:cNvSpPr/>
          <p:nvPr/>
        </p:nvSpPr>
        <p:spPr>
          <a:xfrm>
            <a:off x="4451673" y="2729876"/>
            <a:ext cx="3160672" cy="830997"/>
          </a:xfrm>
          <a:prstGeom prst="rect">
            <a:avLst/>
          </a:prstGeom>
        </p:spPr>
        <p:txBody>
          <a:bodyPr wrap="none">
            <a:spAutoFit/>
          </a:bodyPr>
          <a:lstStyle/>
          <a:p>
            <a:pPr algn="ctr"/>
            <a:r>
              <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Summary</a:t>
            </a:r>
            <a:endPar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5243567" y="1375216"/>
            <a:ext cx="1581319" cy="1124947"/>
            <a:chOff x="3311525" y="1446213"/>
            <a:chExt cx="5572125" cy="3963988"/>
          </a:xfrm>
          <a:solidFill>
            <a:schemeClr val="tx1">
              <a:lumMod val="65000"/>
              <a:lumOff val="35000"/>
            </a:schemeClr>
          </a:solidFill>
        </p:grpSpPr>
        <p:sp>
          <p:nvSpPr>
            <p:cNvPr id="31" name="Freeform 5"/>
            <p:cNvSpPr/>
            <p:nvPr/>
          </p:nvSpPr>
          <p:spPr bwMode="auto">
            <a:xfrm>
              <a:off x="3311525" y="1446213"/>
              <a:ext cx="5572125"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6"/>
            <p:cNvSpPr/>
            <p:nvPr/>
          </p:nvSpPr>
          <p:spPr bwMode="auto">
            <a:xfrm>
              <a:off x="4341813" y="3486151"/>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
            <p:cNvSpPr/>
            <p:nvPr/>
          </p:nvSpPr>
          <p:spPr bwMode="auto">
            <a:xfrm>
              <a:off x="4930775" y="3494088"/>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
            <p:cNvSpPr/>
            <p:nvPr/>
          </p:nvSpPr>
          <p:spPr bwMode="auto">
            <a:xfrm>
              <a:off x="4543425" y="3681413"/>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31785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Summary</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754" name="内容占位符 3"/>
          <p:cNvSpPr>
            <a:spLocks noGrp="1"/>
          </p:cNvSpPr>
          <p:nvPr>
            <p:ph idx="1"/>
          </p:nvPr>
        </p:nvSpPr>
        <p:spPr>
          <a:xfrm>
            <a:off x="581025" y="1120775"/>
            <a:ext cx="10090785" cy="5003165"/>
          </a:xfrm>
        </p:spPr>
        <p:txBody>
          <a:bodyPr vert="horz" lIns="90000" tIns="46800" rIns="90000" bIns="46800" anchor="t"/>
          <a:lstStyle/>
          <a:p>
            <a:pPr marL="0" indent="0" algn="just" defTabSz="685165">
              <a:lnSpc>
                <a:spcPct val="150000"/>
              </a:lnSpc>
              <a:buNone/>
            </a:pPr>
            <a:r>
              <a:rPr lang="en-US" sz="2000" dirty="0">
                <a:solidFill>
                  <a:srgbClr val="FF0000"/>
                </a:solidFill>
                <a:latin typeface="Times New Roman" panose="02020603050405020304" charset="0"/>
                <a:ea typeface="宋体" panose="02010600030101010101" pitchFamily="2" charset="-122"/>
                <a:cs typeface="Times New Roman" panose="02020603050405020304" charset="0"/>
                <a:sym typeface="黑体" panose="02010609060101010101" charset="-122"/>
              </a:rPr>
              <a:t>Advantage</a:t>
            </a:r>
            <a:r>
              <a:rPr lang="zh-CN" altLang="en-US" sz="2000" dirty="0">
                <a:solidFill>
                  <a:srgbClr val="FF0000"/>
                </a:solidFill>
                <a:latin typeface="Times New Roman" panose="02020603050405020304" charset="0"/>
                <a:ea typeface="宋体" panose="02010600030101010101" pitchFamily="2" charset="-122"/>
                <a:cs typeface="Times New Roman" panose="02020603050405020304" charset="0"/>
                <a:sym typeface="黑体" panose="02010609060101010101" charset="-122"/>
              </a:rPr>
              <a:t>：</a:t>
            </a:r>
            <a:endParaRPr sz="2000" dirty="0">
              <a:solidFill>
                <a:srgbClr val="FF0000"/>
              </a:solidFill>
              <a:latin typeface="Times New Roman" panose="02020603050405020304" charset="0"/>
              <a:ea typeface="宋体" panose="02010600030101010101" pitchFamily="2" charset="-122"/>
              <a:cs typeface="Times New Roman" panose="02020603050405020304" charset="0"/>
              <a:sym typeface="黑体" panose="02010609060101010101" charset="-122"/>
            </a:endParaRPr>
          </a:p>
          <a:p>
            <a:pPr marL="0" indent="0" algn="just" defTabSz="685165" fontAlgn="auto">
              <a:lnSpc>
                <a:spcPct val="150000"/>
              </a:lnSpc>
              <a:spcBef>
                <a:spcPts val="0"/>
              </a:spcBef>
              <a:buNone/>
            </a:pPr>
            <a:r>
              <a:rPr sz="2000" dirty="0">
                <a:latin typeface="Times New Roman" panose="02020603050405020304" charset="0"/>
                <a:ea typeface="宋体" panose="02010600030101010101" pitchFamily="2" charset="-122"/>
                <a:cs typeface="Times New Roman" panose="02020603050405020304" charset="0"/>
                <a:sym typeface="黑体" panose="02010609060101010101" charset="-122"/>
              </a:rPr>
              <a:t>Transformer has abandoned the most fundamental RNN or CNN in NLP. The use of Multi-Head-Attention is sufficiently innovative and has achieved very good results. It can be applied not only in the field of machine translation, but also in other NLP fields.</a:t>
            </a:r>
            <a:endParaRPr lang="zh-CN" altLang="en-US"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endParaRPr>
          </a:p>
          <a:p>
            <a:pPr marL="0" indent="0" algn="just" defTabSz="685165" fontAlgn="auto">
              <a:lnSpc>
                <a:spcPct val="150000"/>
              </a:lnSpc>
              <a:spcBef>
                <a:spcPts val="0"/>
              </a:spcBef>
              <a:buNone/>
            </a:pPr>
            <a:r>
              <a:rPr lang="en-US" altLang="zh-CN" sz="2000" kern="1200" dirty="0">
                <a:solidFill>
                  <a:srgbClr val="FF0000"/>
                </a:solidFill>
                <a:latin typeface="Times New Roman" panose="02020603050405020304" charset="0"/>
                <a:ea typeface="宋体" panose="02010600030101010101" pitchFamily="2" charset="-122"/>
                <a:cs typeface="Times New Roman" panose="02020603050405020304" charset="0"/>
                <a:sym typeface="黑体" panose="02010609060101010101" charset="-122"/>
              </a:rPr>
              <a:t>D</a:t>
            </a:r>
            <a:r>
              <a:rPr lang="zh-CN" altLang="en-US" sz="2000" kern="1200" dirty="0">
                <a:solidFill>
                  <a:srgbClr val="FF0000"/>
                </a:solidFill>
                <a:latin typeface="Times New Roman" panose="02020603050405020304" charset="0"/>
                <a:ea typeface="宋体" panose="02010600030101010101" pitchFamily="2" charset="-122"/>
                <a:cs typeface="Times New Roman" panose="02020603050405020304" charset="0"/>
                <a:sym typeface="黑体" panose="02010609060101010101" charset="-122"/>
              </a:rPr>
              <a:t>isadvantages: </a:t>
            </a:r>
          </a:p>
          <a:p>
            <a:pPr marL="0" indent="0" algn="just" defTabSz="685165" fontAlgn="auto">
              <a:lnSpc>
                <a:spcPct val="150000"/>
              </a:lnSpc>
              <a:spcBef>
                <a:spcPts val="0"/>
              </a:spcBef>
              <a:buNone/>
            </a:pPr>
            <a:r>
              <a:rPr lang="en-US" altLang="zh-CN"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rPr>
              <a:t>T</a:t>
            </a:r>
            <a:r>
              <a:rPr lang="zh-CN" altLang="en-US"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rPr>
              <a:t>he position information lost by Transformer is actually very important in NLP. The addition of Position Embedding to the feature vector is only a remedy, and does not change the inherent defects in the Transformer structure.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06780" y="521970"/>
            <a:ext cx="4051300" cy="460375"/>
          </a:xfrm>
          <a:prstGeom prst="rect">
            <a:avLst/>
          </a:prstGeom>
          <a:noFill/>
        </p:spPr>
        <p:txBody>
          <a:bodyPr wrap="none" rtlCol="0" anchor="t">
            <a:spAutoFit/>
          </a:bodyPr>
          <a:lstStyle/>
          <a:p>
            <a:pPr algn="l"/>
            <a:r>
              <a:rPr lang="en-US" altLang="zh-CN" sz="2400" b="1">
                <a:latin typeface="微软雅黑" panose="020B0503020204020204" pitchFamily="34" charset="-122"/>
                <a:ea typeface="微软雅黑" panose="020B0503020204020204" pitchFamily="34" charset="-122"/>
                <a:sym typeface="+mn-ea"/>
              </a:rPr>
              <a:t>Disadvantage of Seq2seq</a:t>
            </a:r>
          </a:p>
        </p:txBody>
      </p:sp>
      <p:sp>
        <p:nvSpPr>
          <p:cNvPr id="4" name="文本框 3"/>
          <p:cNvSpPr txBox="1"/>
          <p:nvPr/>
        </p:nvSpPr>
        <p:spPr>
          <a:xfrm>
            <a:off x="716280" y="1165225"/>
            <a:ext cx="10885805" cy="2861310"/>
          </a:xfrm>
          <a:prstGeom prst="rect">
            <a:avLst/>
          </a:prstGeom>
          <a:noFill/>
        </p:spPr>
        <p:txBody>
          <a:bodyPr wrap="square" rtlCol="0" anchor="t">
            <a:spAutoFit/>
          </a:bodyPr>
          <a:lstStyle/>
          <a:p>
            <a:pPr>
              <a:lnSpc>
                <a:spcPct val="150000"/>
              </a:lnSpc>
            </a:pPr>
            <a:r>
              <a:rPr lang="zh-CN" altLang="en-US" sz="2000" dirty="0">
                <a:latin typeface="Times New Roman" panose="02020603050405020304" charset="0"/>
                <a:cs typeface="Times New Roman" panose="02020603050405020304" charset="0"/>
              </a:rPr>
              <a:t>1.The size of the hidden vector is limited, and it cannot represent semantically rich sentences, which will cause the information carried by the input content to be diluted and overwritten by the information input later, and the longer the input sequence, the more serious.</a:t>
            </a:r>
          </a:p>
          <a:p>
            <a:pPr>
              <a:lnSpc>
                <a:spcPct val="150000"/>
              </a:lnSpc>
            </a:pPr>
            <a:r>
              <a:rPr lang="zh-CN" altLang="en-US" sz="2000" dirty="0">
                <a:latin typeface="Times New Roman" panose="02020603050405020304" charset="0"/>
                <a:cs typeface="Times New Roman" panose="02020603050405020304" charset="0"/>
              </a:rPr>
              <a:t>2. Each word of the input sentence is given the same weight, so there is no discrimination. For example, in machine translation, it is often that one or several words are input corresponding to one or more words that are output, which will reduce the model performance.</a:t>
            </a:r>
          </a:p>
        </p:txBody>
      </p:sp>
      <p:grpSp>
        <p:nvGrpSpPr>
          <p:cNvPr id="5" name="组合 4"/>
          <p:cNvGrpSpPr/>
          <p:nvPr/>
        </p:nvGrpSpPr>
        <p:grpSpPr>
          <a:xfrm>
            <a:off x="1062355" y="3693795"/>
            <a:ext cx="10219690" cy="3023870"/>
            <a:chOff x="1655" y="4347"/>
            <a:chExt cx="16094" cy="4762"/>
          </a:xfrm>
        </p:grpSpPr>
        <p:sp>
          <p:nvSpPr>
            <p:cNvPr id="6" name="矩形 5"/>
            <p:cNvSpPr/>
            <p:nvPr/>
          </p:nvSpPr>
          <p:spPr>
            <a:xfrm>
              <a:off x="1655" y="6253"/>
              <a:ext cx="5667" cy="100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655"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202"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749"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370"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stCxn id="7" idx="0"/>
            </p:cNvCxnSpPr>
            <p:nvPr/>
          </p:nvCxnSpPr>
          <p:spPr>
            <a:xfrm flipV="1">
              <a:off x="2131"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3675"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5221"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6842"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3675" y="6466"/>
              <a:ext cx="1636" cy="628"/>
            </a:xfrm>
            <a:prstGeom prst="rect">
              <a:avLst/>
            </a:prstGeom>
            <a:noFill/>
          </p:spPr>
          <p:txBody>
            <a:bodyPr wrap="none" rtlCol="0">
              <a:spAutoFit/>
            </a:bodyPr>
            <a:lstStyle/>
            <a:p>
              <a:pPr algn="ctr"/>
              <a:r>
                <a:rPr lang="en-US" altLang="zh-CN" sz="2000" b="1"/>
                <a:t>Encoder</a:t>
              </a:r>
            </a:p>
          </p:txBody>
        </p:sp>
        <p:sp>
          <p:nvSpPr>
            <p:cNvPr id="31" name="文本框 30"/>
            <p:cNvSpPr txBox="1"/>
            <p:nvPr/>
          </p:nvSpPr>
          <p:spPr>
            <a:xfrm>
              <a:off x="1779" y="8332"/>
              <a:ext cx="711" cy="628"/>
            </a:xfrm>
            <a:prstGeom prst="rect">
              <a:avLst/>
            </a:prstGeom>
            <a:noFill/>
          </p:spPr>
          <p:txBody>
            <a:bodyPr wrap="none" rtlCol="0">
              <a:spAutoFit/>
            </a:bodyPr>
            <a:lstStyle/>
            <a:p>
              <a:r>
                <a:rPr lang="en-US" altLang="zh-CN" sz="2000" b="1"/>
                <a:t>X1</a:t>
              </a:r>
            </a:p>
          </p:txBody>
        </p:sp>
        <p:sp>
          <p:nvSpPr>
            <p:cNvPr id="32" name="文本框 31"/>
            <p:cNvSpPr txBox="1"/>
            <p:nvPr/>
          </p:nvSpPr>
          <p:spPr>
            <a:xfrm>
              <a:off x="3322" y="8332"/>
              <a:ext cx="711" cy="628"/>
            </a:xfrm>
            <a:prstGeom prst="rect">
              <a:avLst/>
            </a:prstGeom>
            <a:noFill/>
          </p:spPr>
          <p:txBody>
            <a:bodyPr wrap="none" rtlCol="0">
              <a:spAutoFit/>
            </a:bodyPr>
            <a:lstStyle/>
            <a:p>
              <a:r>
                <a:rPr lang="en-US" altLang="zh-CN" sz="2000" b="1"/>
                <a:t>X2</a:t>
              </a:r>
            </a:p>
          </p:txBody>
        </p:sp>
        <p:sp>
          <p:nvSpPr>
            <p:cNvPr id="33" name="文本框 32"/>
            <p:cNvSpPr txBox="1"/>
            <p:nvPr/>
          </p:nvSpPr>
          <p:spPr>
            <a:xfrm>
              <a:off x="4870" y="8357"/>
              <a:ext cx="711" cy="628"/>
            </a:xfrm>
            <a:prstGeom prst="rect">
              <a:avLst/>
            </a:prstGeom>
            <a:noFill/>
          </p:spPr>
          <p:txBody>
            <a:bodyPr wrap="none" rtlCol="0">
              <a:spAutoFit/>
            </a:bodyPr>
            <a:lstStyle/>
            <a:p>
              <a:r>
                <a:rPr lang="en-US" altLang="zh-CN" sz="2000" b="1"/>
                <a:t>X3</a:t>
              </a:r>
            </a:p>
          </p:txBody>
        </p:sp>
        <p:sp>
          <p:nvSpPr>
            <p:cNvPr id="34" name="文本框 33"/>
            <p:cNvSpPr txBox="1"/>
            <p:nvPr/>
          </p:nvSpPr>
          <p:spPr>
            <a:xfrm>
              <a:off x="6491" y="8357"/>
              <a:ext cx="711" cy="628"/>
            </a:xfrm>
            <a:prstGeom prst="rect">
              <a:avLst/>
            </a:prstGeom>
            <a:noFill/>
          </p:spPr>
          <p:txBody>
            <a:bodyPr wrap="none" rtlCol="0">
              <a:spAutoFit/>
            </a:bodyPr>
            <a:lstStyle/>
            <a:p>
              <a:r>
                <a:rPr lang="en-US" altLang="zh-CN" sz="2000" b="1"/>
                <a:t>X4</a:t>
              </a:r>
            </a:p>
          </p:txBody>
        </p:sp>
        <p:grpSp>
          <p:nvGrpSpPr>
            <p:cNvPr id="35" name="组合 34"/>
            <p:cNvGrpSpPr/>
            <p:nvPr/>
          </p:nvGrpSpPr>
          <p:grpSpPr>
            <a:xfrm>
              <a:off x="12083" y="4347"/>
              <a:ext cx="5666" cy="2888"/>
              <a:chOff x="12083" y="4347"/>
              <a:chExt cx="5666" cy="2888"/>
            </a:xfrm>
          </p:grpSpPr>
          <p:sp>
            <p:nvSpPr>
              <p:cNvPr id="36" name="矩形 35"/>
              <p:cNvSpPr/>
              <p:nvPr/>
            </p:nvSpPr>
            <p:spPr>
              <a:xfrm>
                <a:off x="12083" y="6229"/>
                <a:ext cx="5667" cy="1006"/>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1040000">
                <a:off x="12116" y="4347"/>
                <a:ext cx="952" cy="925"/>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p:cNvCxnSpPr/>
              <p:nvPr/>
            </p:nvCxnSpPr>
            <p:spPr>
              <a:xfrm flipV="1">
                <a:off x="12589" y="5304"/>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rot="11040000">
                <a:off x="16769" y="4347"/>
                <a:ext cx="952" cy="925"/>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1040000">
                <a:off x="14441" y="4347"/>
                <a:ext cx="952" cy="925"/>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p:cNvCxnSpPr/>
              <p:nvPr/>
            </p:nvCxnSpPr>
            <p:spPr>
              <a:xfrm flipV="1">
                <a:off x="14914" y="5304"/>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17242" y="5304"/>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4077" y="6442"/>
                <a:ext cx="1679" cy="628"/>
              </a:xfrm>
              <a:prstGeom prst="rect">
                <a:avLst/>
              </a:prstGeom>
              <a:noFill/>
            </p:spPr>
            <p:txBody>
              <a:bodyPr wrap="none" rtlCol="0">
                <a:spAutoFit/>
              </a:bodyPr>
              <a:lstStyle/>
              <a:p>
                <a:pPr algn="ctr"/>
                <a:r>
                  <a:rPr lang="en-US" altLang="zh-CN" sz="2000" b="1"/>
                  <a:t>Decoder</a:t>
                </a:r>
              </a:p>
            </p:txBody>
          </p:sp>
          <p:sp>
            <p:nvSpPr>
              <p:cNvPr id="44" name="文本框 43"/>
              <p:cNvSpPr txBox="1"/>
              <p:nvPr/>
            </p:nvSpPr>
            <p:spPr>
              <a:xfrm>
                <a:off x="12236" y="4496"/>
                <a:ext cx="699" cy="628"/>
              </a:xfrm>
              <a:prstGeom prst="rect">
                <a:avLst/>
              </a:prstGeom>
              <a:noFill/>
            </p:spPr>
            <p:txBody>
              <a:bodyPr wrap="none" rtlCol="0">
                <a:spAutoFit/>
              </a:bodyPr>
              <a:lstStyle/>
              <a:p>
                <a:r>
                  <a:rPr lang="en-US" altLang="zh-CN" sz="2000" b="1"/>
                  <a:t>Y1</a:t>
                </a:r>
              </a:p>
            </p:txBody>
          </p:sp>
          <p:sp>
            <p:nvSpPr>
              <p:cNvPr id="45" name="文本框 44"/>
              <p:cNvSpPr txBox="1"/>
              <p:nvPr/>
            </p:nvSpPr>
            <p:spPr>
              <a:xfrm>
                <a:off x="14562" y="4496"/>
                <a:ext cx="699" cy="628"/>
              </a:xfrm>
              <a:prstGeom prst="rect">
                <a:avLst/>
              </a:prstGeom>
              <a:noFill/>
            </p:spPr>
            <p:txBody>
              <a:bodyPr wrap="none" rtlCol="0">
                <a:spAutoFit/>
              </a:bodyPr>
              <a:lstStyle/>
              <a:p>
                <a:r>
                  <a:rPr lang="en-US" altLang="zh-CN" sz="2000" b="1"/>
                  <a:t>Y2</a:t>
                </a:r>
              </a:p>
            </p:txBody>
          </p:sp>
          <p:sp>
            <p:nvSpPr>
              <p:cNvPr id="46" name="文本框 45"/>
              <p:cNvSpPr txBox="1"/>
              <p:nvPr/>
            </p:nvSpPr>
            <p:spPr>
              <a:xfrm>
                <a:off x="16916" y="4496"/>
                <a:ext cx="699" cy="628"/>
              </a:xfrm>
              <a:prstGeom prst="rect">
                <a:avLst/>
              </a:prstGeom>
              <a:noFill/>
            </p:spPr>
            <p:txBody>
              <a:bodyPr wrap="none" rtlCol="0">
                <a:spAutoFit/>
              </a:bodyPr>
              <a:lstStyle/>
              <a:p>
                <a:r>
                  <a:rPr lang="en-US" altLang="zh-CN" sz="2000" b="1"/>
                  <a:t>Y3</a:t>
                </a:r>
              </a:p>
            </p:txBody>
          </p:sp>
        </p:grpSp>
        <p:cxnSp>
          <p:nvCxnSpPr>
            <p:cNvPr id="47" name="直接箭头连接符 46"/>
            <p:cNvCxnSpPr/>
            <p:nvPr/>
          </p:nvCxnSpPr>
          <p:spPr>
            <a:xfrm>
              <a:off x="7322" y="6756"/>
              <a:ext cx="862" cy="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11231" y="6756"/>
              <a:ext cx="852" cy="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8209" y="6253"/>
              <a:ext cx="3022" cy="100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p:cNvSpPr txBox="1"/>
            <p:nvPr/>
          </p:nvSpPr>
          <p:spPr>
            <a:xfrm>
              <a:off x="8771" y="6273"/>
              <a:ext cx="1898" cy="1016"/>
            </a:xfrm>
            <a:prstGeom prst="rect">
              <a:avLst/>
            </a:prstGeom>
            <a:noFill/>
          </p:spPr>
          <p:txBody>
            <a:bodyPr wrap="square" rtlCol="0">
              <a:spAutoFit/>
            </a:bodyPr>
            <a:lstStyle/>
            <a:p>
              <a:pPr algn="ctr"/>
              <a:r>
                <a:rPr lang="zh-CN" altLang="en-US" b="1"/>
                <a:t>Semantic </a:t>
              </a:r>
              <a:r>
                <a:rPr lang="en-US" altLang="zh-CN" b="1"/>
                <a:t>En</a:t>
              </a:r>
              <a:r>
                <a:rPr lang="zh-CN" altLang="en-US" b="1"/>
                <a:t>coding </a:t>
              </a:r>
              <a:r>
                <a:rPr lang="en-US" altLang="zh-CN" sz="1600" b="1"/>
                <a:t>C</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clrChange>
              <a:clrFrom>
                <a:srgbClr val="DEDEDE">
                  <a:alpha val="100000"/>
                </a:srgbClr>
              </a:clrFrom>
              <a:clrTo>
                <a:srgbClr val="DEDEDE">
                  <a:alpha val="100000"/>
                  <a:alpha val="0"/>
                </a:srgbClr>
              </a:clrTo>
            </a:clrChange>
            <a:extLst>
              <a:ext uri="{28A0092B-C50C-407E-A947-70E740481C1C}">
                <a14:useLocalDpi xmlns:a14="http://schemas.microsoft.com/office/drawing/2010/main" val="0"/>
              </a:ext>
            </a:extLst>
          </a:blip>
          <a:srcRect l="4068" t="70000" r="63142" b="5907"/>
          <a:stretch>
            <a:fillRect/>
          </a:stretch>
        </p:blipFill>
        <p:spPr>
          <a:xfrm>
            <a:off x="328542" y="3723887"/>
            <a:ext cx="5190331" cy="2860127"/>
          </a:xfrm>
          <a:custGeom>
            <a:avLst/>
            <a:gdLst>
              <a:gd name="connsiteX0" fmla="*/ 0 w 2998381"/>
              <a:gd name="connsiteY0" fmla="*/ 0 h 1652255"/>
              <a:gd name="connsiteX1" fmla="*/ 2529833 w 2998381"/>
              <a:gd name="connsiteY1" fmla="*/ 0 h 1652255"/>
              <a:gd name="connsiteX2" fmla="*/ 2458844 w 2998381"/>
              <a:gd name="connsiteY2" fmla="*/ 125640 h 1652255"/>
              <a:gd name="connsiteX3" fmla="*/ 2347336 w 2998381"/>
              <a:gd name="connsiteY3" fmla="*/ 551083 h 1652255"/>
              <a:gd name="connsiteX4" fmla="*/ 2934276 w 2998381"/>
              <a:gd name="connsiteY4" fmla="*/ 58654 h 1652255"/>
              <a:gd name="connsiteX5" fmla="*/ 2978517 w 2998381"/>
              <a:gd name="connsiteY5" fmla="*/ 0 h 1652255"/>
              <a:gd name="connsiteX6" fmla="*/ 2998381 w 2998381"/>
              <a:gd name="connsiteY6" fmla="*/ 0 h 1652255"/>
              <a:gd name="connsiteX7" fmla="*/ 2998381 w 2998381"/>
              <a:gd name="connsiteY7" fmla="*/ 1652255 h 1652255"/>
              <a:gd name="connsiteX8" fmla="*/ 0 w 2998381"/>
              <a:gd name="connsiteY8" fmla="*/ 1652255 h 16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381" h="1652255">
                <a:moveTo>
                  <a:pt x="0" y="0"/>
                </a:moveTo>
                <a:lnTo>
                  <a:pt x="2529833" y="0"/>
                </a:lnTo>
                <a:lnTo>
                  <a:pt x="2458844" y="125640"/>
                </a:lnTo>
                <a:cubicBezTo>
                  <a:pt x="2341829" y="346398"/>
                  <a:pt x="2293781" y="512403"/>
                  <a:pt x="2347336" y="551083"/>
                </a:cubicBezTo>
                <a:cubicBezTo>
                  <a:pt x="2422313" y="605234"/>
                  <a:pt x="2671588" y="391885"/>
                  <a:pt x="2934276" y="58654"/>
                </a:cubicBezTo>
                <a:lnTo>
                  <a:pt x="2978517" y="0"/>
                </a:lnTo>
                <a:lnTo>
                  <a:pt x="2998381" y="0"/>
                </a:lnTo>
                <a:lnTo>
                  <a:pt x="2998381" y="1652255"/>
                </a:lnTo>
                <a:lnTo>
                  <a:pt x="0" y="1652255"/>
                </a:lnTo>
                <a:close/>
              </a:path>
            </a:pathLst>
          </a:custGeom>
        </p:spPr>
      </p:pic>
      <p:sp>
        <p:nvSpPr>
          <p:cNvPr id="3" name="矩形 2"/>
          <p:cNvSpPr/>
          <p:nvPr/>
        </p:nvSpPr>
        <p:spPr>
          <a:xfrm>
            <a:off x="247426" y="129092"/>
            <a:ext cx="11693562" cy="6465346"/>
          </a:xfrm>
          <a:prstGeom prst="rect">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762264" y="1960308"/>
            <a:ext cx="5614323" cy="1015663"/>
          </a:xfrm>
          <a:prstGeom prst="rect">
            <a:avLst/>
          </a:prstGeom>
          <a:noFill/>
        </p:spPr>
        <p:txBody>
          <a:bodyPr wrap="square" rtlCol="0">
            <a:spAutoFit/>
          </a:bodyPr>
          <a:lstStyle/>
          <a:p>
            <a:r>
              <a:rPr lang="en-US" altLang="zh-CN" sz="6000" b="1" dirty="0">
                <a:solidFill>
                  <a:schemeClr val="tx1">
                    <a:lumMod val="75000"/>
                    <a:lumOff val="25000"/>
                  </a:schemeClr>
                </a:solidFill>
                <a:latin typeface="微软雅黑" panose="020B0503020204020204" pitchFamily="34" charset="-122"/>
                <a:ea typeface="微软雅黑" panose="020B0503020204020204" pitchFamily="34" charset="-122"/>
              </a:rPr>
              <a:t>THANKS</a:t>
            </a:r>
            <a:endPar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5061037" y="3230920"/>
            <a:ext cx="3255258" cy="492967"/>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endParaRPr lang="zh-HK" altLang="en-US" spc="3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6185425" y="1862730"/>
            <a:ext cx="1649719" cy="1173605"/>
            <a:chOff x="3311525" y="1446213"/>
            <a:chExt cx="5572125" cy="3963988"/>
          </a:xfrm>
          <a:solidFill>
            <a:schemeClr val="bg1">
              <a:lumMod val="75000"/>
            </a:schemeClr>
          </a:solidFill>
        </p:grpSpPr>
        <p:sp>
          <p:nvSpPr>
            <p:cNvPr id="31" name="Freeform 5"/>
            <p:cNvSpPr/>
            <p:nvPr/>
          </p:nvSpPr>
          <p:spPr bwMode="auto">
            <a:xfrm>
              <a:off x="3311525" y="1446213"/>
              <a:ext cx="5572125"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6"/>
            <p:cNvSpPr/>
            <p:nvPr/>
          </p:nvSpPr>
          <p:spPr bwMode="auto">
            <a:xfrm>
              <a:off x="4341813" y="3486151"/>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
            <p:cNvSpPr/>
            <p:nvPr/>
          </p:nvSpPr>
          <p:spPr bwMode="auto">
            <a:xfrm>
              <a:off x="4930775" y="3494088"/>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
            <p:cNvSpPr/>
            <p:nvPr/>
          </p:nvSpPr>
          <p:spPr bwMode="auto">
            <a:xfrm>
              <a:off x="4543425" y="3681413"/>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p:cNvSpPr/>
          <p:nvPr/>
        </p:nvSpPr>
        <p:spPr>
          <a:xfrm>
            <a:off x="5061037" y="3230920"/>
            <a:ext cx="3255258" cy="492967"/>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endParaRPr lang="zh-HK" altLang="en-US" spc="3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4866" y="971632"/>
            <a:ext cx="5221622" cy="5188007"/>
          </a:xfrm>
          <a:prstGeom prst="rect">
            <a:avLst/>
          </a:prstGeom>
        </p:spPr>
      </p:pic>
      <p:sp>
        <p:nvSpPr>
          <p:cNvPr id="13" name="箭头: 上 12">
            <a:hlinkClick r:id="rId3" action="ppaction://hlinksldjump"/>
          </p:cNvPr>
          <p:cNvSpPr/>
          <p:nvPr/>
        </p:nvSpPr>
        <p:spPr>
          <a:xfrm>
            <a:off x="11726427" y="6501284"/>
            <a:ext cx="140676" cy="221065"/>
          </a:xfrm>
          <a:prstGeom prst="upArrow">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p:cNvSpPr/>
          <p:nvPr/>
        </p:nvSpPr>
        <p:spPr>
          <a:xfrm>
            <a:off x="5061037" y="3230920"/>
            <a:ext cx="3255258" cy="492967"/>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endParaRPr lang="zh-HK" altLang="en-US" spc="3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3" name="箭头: 上 12">
            <a:hlinkClick r:id="rId2" action="ppaction://hlinksldjump"/>
          </p:cNvPr>
          <p:cNvSpPr/>
          <p:nvPr/>
        </p:nvSpPr>
        <p:spPr>
          <a:xfrm>
            <a:off x="11726427" y="6501284"/>
            <a:ext cx="140676" cy="221065"/>
          </a:xfrm>
          <a:prstGeom prst="upArrow">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2475230" y="104775"/>
            <a:ext cx="6600825" cy="2457450"/>
          </a:xfrm>
          <a:prstGeom prst="rect">
            <a:avLst/>
          </a:prstGeom>
        </p:spPr>
      </p:pic>
      <p:pic>
        <p:nvPicPr>
          <p:cNvPr id="3" name="图片 2"/>
          <p:cNvPicPr>
            <a:picLocks noChangeAspect="1"/>
          </p:cNvPicPr>
          <p:nvPr/>
        </p:nvPicPr>
        <p:blipFill>
          <a:blip r:embed="rId4"/>
          <a:stretch>
            <a:fillRect/>
          </a:stretch>
        </p:blipFill>
        <p:spPr>
          <a:xfrm>
            <a:off x="2812415" y="2625090"/>
            <a:ext cx="5927090" cy="409702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06780" y="521970"/>
            <a:ext cx="4070350" cy="460375"/>
          </a:xfrm>
          <a:prstGeom prst="rect">
            <a:avLst/>
          </a:prstGeom>
          <a:noFill/>
        </p:spPr>
        <p:txBody>
          <a:bodyPr wrap="none" rtlCol="0" anchor="t">
            <a:spAutoFit/>
          </a:bodyPr>
          <a:lstStyle/>
          <a:p>
            <a:pPr algn="l"/>
            <a:r>
              <a:rPr lang="en-US" altLang="zh-CN" sz="2400" b="1">
                <a:latin typeface="微软雅黑" panose="020B0503020204020204" pitchFamily="34" charset="-122"/>
                <a:ea typeface="微软雅黑" panose="020B0503020204020204" pitchFamily="34" charset="-122"/>
                <a:sym typeface="+mn-ea"/>
              </a:rPr>
              <a:t>Introduction of Attention</a:t>
            </a:r>
          </a:p>
        </p:txBody>
      </p:sp>
      <p:sp>
        <p:nvSpPr>
          <p:cNvPr id="13" name="文本框 12"/>
          <p:cNvSpPr txBox="1"/>
          <p:nvPr/>
        </p:nvSpPr>
        <p:spPr>
          <a:xfrm>
            <a:off x="716280" y="1036955"/>
            <a:ext cx="5354320" cy="4707890"/>
          </a:xfrm>
          <a:prstGeom prst="rect">
            <a:avLst/>
          </a:prstGeom>
          <a:noFill/>
        </p:spPr>
        <p:txBody>
          <a:bodyPr wrap="square" rtlCol="0">
            <a:spAutoFit/>
          </a:bodyPr>
          <a:lstStyle/>
          <a:p>
            <a:pPr algn="l">
              <a:lnSpc>
                <a:spcPct val="150000"/>
              </a:lnSpc>
            </a:pPr>
            <a:r>
              <a:rPr lang="zh-CN" altLang="en-US" sz="2000" dirty="0">
                <a:latin typeface="Times New Roman" panose="02020603050405020304" charset="0"/>
                <a:cs typeface="Times New Roman" panose="02020603050405020304" charset="0"/>
              </a:rPr>
              <a:t>In order to solve the problem </a:t>
            </a:r>
            <a:r>
              <a:rPr lang="en-US" altLang="zh-CN" sz="2000" dirty="0">
                <a:latin typeface="Times New Roman" panose="02020603050405020304" charset="0"/>
                <a:cs typeface="Times New Roman" panose="02020603050405020304" charset="0"/>
              </a:rPr>
              <a:t>of </a:t>
            </a:r>
            <a:r>
              <a:rPr lang="zh-CN" altLang="en-US" sz="2000" dirty="0">
                <a:latin typeface="Times New Roman" panose="02020603050405020304" charset="0"/>
                <a:cs typeface="Times New Roman" panose="02020603050405020304" charset="0"/>
              </a:rPr>
              <a:t>Seq2Seq</a:t>
            </a:r>
            <a:r>
              <a:rPr lang="en-US" altLang="zh-CN" sz="2000" dirty="0">
                <a:latin typeface="Times New Roman" panose="02020603050405020304" charset="0"/>
                <a:cs typeface="Times New Roman" panose="02020603050405020304" charset="0"/>
              </a:rPr>
              <a:t>.</a:t>
            </a:r>
          </a:p>
          <a:p>
            <a:pPr algn="l">
              <a:lnSpc>
                <a:spcPct val="150000"/>
              </a:lnSpc>
            </a:pPr>
            <a:r>
              <a:rPr lang="en-US" altLang="zh-CN" sz="2000" dirty="0">
                <a:latin typeface="Times New Roman" panose="02020603050405020304" charset="0"/>
                <a:cs typeface="Times New Roman" panose="02020603050405020304" charset="0"/>
              </a:rPr>
              <a:t>In 2015 ICLR,Some thoughts on attention were put forward in article </a:t>
            </a:r>
            <a:r>
              <a:rPr lang="en-US" altLang="zh-CN" sz="2000" b="1" i="1" noProof="0" dirty="0">
                <a:ln>
                  <a:noFill/>
                </a:ln>
                <a:solidFill>
                  <a:srgbClr val="FF0000"/>
                </a:solidFill>
                <a:effectLst/>
                <a:uLnTx/>
                <a:uFillTx/>
                <a:latin typeface="Times New Roman" panose="02020603050405020304" charset="0"/>
                <a:ea typeface="宋体" panose="02010600030101010101" pitchFamily="2" charset="-122"/>
                <a:cs typeface="Times New Roman" panose="02020603050405020304" charset="0"/>
                <a:sym typeface="+mn-ea"/>
              </a:rPr>
              <a:t>"NEURAL MACHINE TRANSLATION BY JOINTLY LEARNING TO ALIGN AND TRANSLATE "</a:t>
            </a:r>
          </a:p>
          <a:p>
            <a:pPr algn="l">
              <a:lnSpc>
                <a:spcPct val="150000"/>
              </a:lnSpc>
            </a:pPr>
            <a:endParaRPr lang="en-US" altLang="zh-CN" sz="2000" b="1" i="1" noProof="0" dirty="0">
              <a:ln>
                <a:noFill/>
              </a:ln>
              <a:solidFill>
                <a:srgbClr val="FF0000"/>
              </a:solidFill>
              <a:effectLst/>
              <a:uLnTx/>
              <a:uFillTx/>
              <a:latin typeface="Times New Roman" panose="02020603050405020304" charset="0"/>
              <a:ea typeface="宋体" panose="02010600030101010101" pitchFamily="2" charset="-122"/>
              <a:cs typeface="Times New Roman" panose="02020603050405020304" charset="0"/>
              <a:sym typeface="+mn-ea"/>
            </a:endParaRPr>
          </a:p>
          <a:p>
            <a:pPr algn="l">
              <a:lnSpc>
                <a:spcPct val="150000"/>
              </a:lnSpc>
            </a:pPr>
            <a:r>
              <a:rPr lang="en-US" altLang="zh-CN" sz="2000" noProof="0" dirty="0">
                <a:ln>
                  <a:noFill/>
                </a:ln>
                <a:solidFill>
                  <a:schemeClr val="tx1"/>
                </a:solidFill>
                <a:effectLst/>
                <a:uLnTx/>
                <a:uFillTx/>
                <a:latin typeface="Times New Roman" panose="02020603050405020304" charset="0"/>
                <a:ea typeface="宋体" panose="02010600030101010101" pitchFamily="2" charset="-122"/>
                <a:cs typeface="Times New Roman" panose="02020603050405020304" charset="0"/>
                <a:sym typeface="+mn-ea"/>
              </a:rPr>
              <a:t>I</a:t>
            </a:r>
            <a:r>
              <a:rPr lang="en-US" altLang="zh-CN" sz="2000" dirty="0">
                <a:latin typeface="Times New Roman" panose="02020603050405020304" charset="0"/>
                <a:cs typeface="Times New Roman" panose="02020603050405020304" charset="0"/>
              </a:rPr>
              <a:t>n 2016 ICLR, Attention was officially proposed in article</a:t>
            </a:r>
            <a:r>
              <a:rPr lang="en-US" altLang="zh-CN" sz="2000" b="1" i="1" noProof="0" dirty="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sym typeface="+mn-ea"/>
              </a:rPr>
              <a:t>"</a:t>
            </a:r>
            <a:r>
              <a:rPr lang="en-US" altLang="zh-CN" sz="2000" b="1" i="1" noProof="0" dirty="0">
                <a:ln>
                  <a:noFill/>
                </a:ln>
                <a:solidFill>
                  <a:srgbClr val="FF0000"/>
                </a:solidFill>
                <a:effectLst/>
                <a:uLnTx/>
                <a:uFillTx/>
                <a:latin typeface="Times New Roman" panose="02020603050405020304" charset="0"/>
                <a:ea typeface="宋体" panose="02010600030101010101" pitchFamily="2" charset="-122"/>
                <a:cs typeface="Times New Roman" panose="02020603050405020304" charset="0"/>
                <a:sym typeface="+mn-ea"/>
              </a:rPr>
              <a:t>FEED-FORWARD NETWORKS WITH ATTENTION CANSOLVE SOME LONG-TERM MEMORY PROBLEMS "</a:t>
            </a:r>
          </a:p>
        </p:txBody>
      </p:sp>
      <p:pic>
        <p:nvPicPr>
          <p:cNvPr id="3" name="图片 2"/>
          <p:cNvPicPr>
            <a:picLocks noChangeAspect="1"/>
          </p:cNvPicPr>
          <p:nvPr>
            <p:custDataLst>
              <p:tags r:id="rId1"/>
            </p:custDataLst>
          </p:nvPr>
        </p:nvPicPr>
        <p:blipFill>
          <a:blip r:embed="rId4"/>
          <a:srcRect b="52668"/>
          <a:stretch>
            <a:fillRect/>
          </a:stretch>
        </p:blipFill>
        <p:spPr>
          <a:xfrm>
            <a:off x="6070600" y="3780155"/>
            <a:ext cx="5686425" cy="2258695"/>
          </a:xfrm>
          <a:prstGeom prst="rect">
            <a:avLst/>
          </a:prstGeom>
        </p:spPr>
      </p:pic>
      <p:pic>
        <p:nvPicPr>
          <p:cNvPr id="5" name="图片 4"/>
          <p:cNvPicPr>
            <a:picLocks noChangeAspect="1"/>
          </p:cNvPicPr>
          <p:nvPr/>
        </p:nvPicPr>
        <p:blipFill>
          <a:blip r:embed="rId5"/>
          <a:stretch>
            <a:fillRect/>
          </a:stretch>
        </p:blipFill>
        <p:spPr>
          <a:xfrm>
            <a:off x="6070600" y="890270"/>
            <a:ext cx="5486400" cy="2381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06780" y="521970"/>
            <a:ext cx="5701030" cy="460375"/>
          </a:xfrm>
          <a:prstGeom prst="rect">
            <a:avLst/>
          </a:prstGeom>
          <a:noFill/>
        </p:spPr>
        <p:txBody>
          <a:bodyPr wrap="none" rtlCol="0" anchor="t">
            <a:spAutoFit/>
          </a:bodyPr>
          <a:lstStyle/>
          <a:p>
            <a:pPr algn="l"/>
            <a:r>
              <a:rPr lang="en-US" altLang="zh-CN" sz="2400" b="1">
                <a:latin typeface="微软雅黑" panose="020B0503020204020204" pitchFamily="34" charset="-122"/>
                <a:ea typeface="微软雅黑" panose="020B0503020204020204" pitchFamily="34" charset="-122"/>
                <a:sym typeface="+mn-ea"/>
              </a:rPr>
              <a:t>Calculation of Attention Mechanism</a:t>
            </a:r>
          </a:p>
        </p:txBody>
      </p:sp>
      <p:pic>
        <p:nvPicPr>
          <p:cNvPr id="3" name="图片 2"/>
          <p:cNvPicPr>
            <a:picLocks noChangeAspect="1"/>
          </p:cNvPicPr>
          <p:nvPr>
            <p:custDataLst>
              <p:tags r:id="rId1"/>
            </p:custDataLst>
          </p:nvPr>
        </p:nvPicPr>
        <p:blipFill>
          <a:blip r:embed="rId4"/>
          <a:srcRect t="5580" r="9381" b="2794"/>
          <a:stretch>
            <a:fillRect/>
          </a:stretch>
        </p:blipFill>
        <p:spPr>
          <a:xfrm>
            <a:off x="7005955" y="191135"/>
            <a:ext cx="5023485" cy="6475730"/>
          </a:xfrm>
          <a:prstGeom prst="rect">
            <a:avLst/>
          </a:prstGeom>
        </p:spPr>
      </p:pic>
      <p:sp>
        <p:nvSpPr>
          <p:cNvPr id="7" name="文本框 6"/>
          <p:cNvSpPr txBox="1"/>
          <p:nvPr/>
        </p:nvSpPr>
        <p:spPr>
          <a:xfrm>
            <a:off x="1122680" y="1310640"/>
            <a:ext cx="5844540" cy="3046095"/>
          </a:xfrm>
          <a:prstGeom prst="rect">
            <a:avLst/>
          </a:prstGeom>
          <a:noFill/>
        </p:spPr>
        <p:txBody>
          <a:bodyPr wrap="none" rtlCol="0">
            <a:spAutoFit/>
          </a:bodyPr>
          <a:lstStyle/>
          <a:p>
            <a:r>
              <a:rPr lang="en-US" altLang="zh-CN" sz="2000">
                <a:latin typeface="Times New Roman" panose="02020603050405020304" charset="0"/>
                <a:cs typeface="Times New Roman" panose="02020603050405020304" charset="0"/>
              </a:rPr>
              <a:t>We define each conditional probability as:</a:t>
            </a:r>
            <a:r>
              <a:rPr lang="en-US" altLang="zh-CN"/>
              <a:t> </a:t>
            </a:r>
          </a:p>
          <a:p>
            <a:endParaRPr lang="en-US" altLang="zh-CN"/>
          </a:p>
          <a:p>
            <a:endParaRPr lang="en-US" altLang="zh-CN"/>
          </a:p>
          <a:p>
            <a:endParaRPr lang="en-US" altLang="zh-CN"/>
          </a:p>
          <a:p>
            <a:endParaRPr lang="en-US" altLang="zh-CN"/>
          </a:p>
          <a:p>
            <a:endParaRPr lang="en-US" altLang="zh-CN" sz="2000">
              <a:latin typeface="Times New Roman" panose="02020603050405020304" charset="0"/>
              <a:cs typeface="Times New Roman" panose="02020603050405020304" charset="0"/>
            </a:endParaRPr>
          </a:p>
          <a:p>
            <a:endParaRPr lang="en-US" altLang="zh-CN" sz="2000">
              <a:latin typeface="Times New Roman" panose="02020603050405020304" charset="0"/>
              <a:cs typeface="Times New Roman" panose="02020603050405020304" charset="0"/>
            </a:endParaRPr>
          </a:p>
          <a:p>
            <a:endParaRPr lang="en-US" altLang="zh-CN" sz="2000">
              <a:latin typeface="Times New Roman" panose="02020603050405020304" charset="0"/>
              <a:cs typeface="Times New Roman" panose="02020603050405020304" charset="0"/>
            </a:endParaRPr>
          </a:p>
          <a:p>
            <a:endParaRPr lang="en-US" altLang="zh-CN" sz="2000">
              <a:latin typeface="Times New Roman" panose="02020603050405020304" charset="0"/>
              <a:cs typeface="Times New Roman" panose="02020603050405020304" charset="0"/>
            </a:endParaRPr>
          </a:p>
          <a:p>
            <a:r>
              <a:rPr lang="en-US" altLang="zh-CN" sz="2000">
                <a:latin typeface="Times New Roman" panose="02020603050405020304" charset="0"/>
                <a:cs typeface="Times New Roman" panose="02020603050405020304" charset="0"/>
              </a:rPr>
              <a:t>where S</a:t>
            </a:r>
            <a:r>
              <a:rPr lang="en-US" altLang="zh-CN" sz="2000" baseline="-25000">
                <a:latin typeface="Times New Roman" panose="02020603050405020304" charset="0"/>
                <a:cs typeface="Times New Roman" panose="02020603050405020304" charset="0"/>
              </a:rPr>
              <a:t>i </a:t>
            </a:r>
            <a:r>
              <a:rPr lang="en-US" altLang="zh-CN" sz="2000">
                <a:latin typeface="Times New Roman" panose="02020603050405020304" charset="0"/>
                <a:cs typeface="Times New Roman" panose="02020603050405020304" charset="0"/>
              </a:rPr>
              <a:t>is an RNN hidden state for time i,computed by</a:t>
            </a:r>
          </a:p>
        </p:txBody>
      </p:sp>
      <p:pic>
        <p:nvPicPr>
          <p:cNvPr id="10" name="图片 9"/>
          <p:cNvPicPr>
            <a:picLocks noChangeAspect="1"/>
          </p:cNvPicPr>
          <p:nvPr/>
        </p:nvPicPr>
        <p:blipFill>
          <a:blip r:embed="rId5"/>
          <a:stretch>
            <a:fillRect/>
          </a:stretch>
        </p:blipFill>
        <p:spPr>
          <a:xfrm>
            <a:off x="1122680" y="2348230"/>
            <a:ext cx="6122035" cy="735330"/>
          </a:xfrm>
          <a:prstGeom prst="rect">
            <a:avLst/>
          </a:prstGeom>
        </p:spPr>
      </p:pic>
      <p:pic>
        <p:nvPicPr>
          <p:cNvPr id="11" name="图片 10"/>
          <p:cNvPicPr>
            <a:picLocks noChangeAspect="1"/>
          </p:cNvPicPr>
          <p:nvPr/>
        </p:nvPicPr>
        <p:blipFill>
          <a:blip r:embed="rId6"/>
          <a:stretch>
            <a:fillRect/>
          </a:stretch>
        </p:blipFill>
        <p:spPr>
          <a:xfrm>
            <a:off x="1691005" y="4775835"/>
            <a:ext cx="4132580" cy="86169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EFSHAPE" val="715652108"/>
  <p:tag name="KSO_WM_UNIT_PLACING_PICTURE_USER_VIEWPORT" val="{&quot;height&quot;:7515,&quot;width&quot;:8955}"/>
</p:tagLst>
</file>

<file path=ppt/tags/tag10.xml><?xml version="1.0" encoding="utf-8"?>
<p:tagLst xmlns:a="http://schemas.openxmlformats.org/drawingml/2006/main" xmlns:r="http://schemas.openxmlformats.org/officeDocument/2006/relationships" xmlns:p="http://schemas.openxmlformats.org/presentationml/2006/main">
  <p:tag name="REFSHAPE" val="693980140"/>
  <p:tag name="KSO_WM_UNIT_PLACING_PICTURE_USER_VIEWPORT" val="{&quot;height&quot;:2235,&quot;width&quot;:3750}"/>
</p:tagLst>
</file>

<file path=ppt/tags/tag11.xml><?xml version="1.0" encoding="utf-8"?>
<p:tagLst xmlns:a="http://schemas.openxmlformats.org/drawingml/2006/main" xmlns:r="http://schemas.openxmlformats.org/officeDocument/2006/relationships" xmlns:p="http://schemas.openxmlformats.org/presentationml/2006/main">
  <p:tag name="REFSHAPE" val="998277628"/>
  <p:tag name="KSO_WM_UNIT_PLACING_PICTURE_USER_VIEWPORT" val="{&quot;height&quot;:2874,&quot;width&quot;:6955}"/>
</p:tagLst>
</file>

<file path=ppt/tags/tag2.xml><?xml version="1.0" encoding="utf-8"?>
<p:tagLst xmlns:a="http://schemas.openxmlformats.org/drawingml/2006/main" xmlns:r="http://schemas.openxmlformats.org/officeDocument/2006/relationships" xmlns:p="http://schemas.openxmlformats.org/presentationml/2006/main">
  <p:tag name="REFSHAPE" val="715154244"/>
  <p:tag name="KSO_WM_UNIT_PLACING_PICTURE_USER_VIEWPORT" val="{&quot;height&quot;:11130,&quot;width&quot;:8730}"/>
</p:tagLst>
</file>

<file path=ppt/tags/tag3.xml><?xml version="1.0" encoding="utf-8"?>
<p:tagLst xmlns:a="http://schemas.openxmlformats.org/drawingml/2006/main" xmlns:r="http://schemas.openxmlformats.org/officeDocument/2006/relationships" xmlns:p="http://schemas.openxmlformats.org/presentationml/2006/main">
  <p:tag name="REFSHAPE" val="715154244"/>
  <p:tag name="KSO_WM_UNIT_PLACING_PICTURE_USER_VIEWPORT" val="{&quot;height&quot;:11130,&quot;width&quot;:8730}"/>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16cc7318-4a79-451b-9d40-465172c85093}"/>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94ba1378-ee38-4767-82e8-7e69af9146cf}"/>
</p:tagLst>
</file>

<file path=ppt/tags/tag6.xml><?xml version="1.0" encoding="utf-8"?>
<p:tagLst xmlns:a="http://schemas.openxmlformats.org/drawingml/2006/main" xmlns:r="http://schemas.openxmlformats.org/officeDocument/2006/relationships" xmlns:p="http://schemas.openxmlformats.org/presentationml/2006/main">
  <p:tag name="REFSHAPE" val="350581340"/>
  <p:tag name="KSO_WM_UNIT_PLACING_PICTURE_USER_VIEWPORT" val="{&quot;height&quot;:5046,&quot;width&quot;:5011}"/>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22122f11-7cf5-45ac-88ef-07d1c98223eb}"/>
</p:tagLst>
</file>

<file path=ppt/tags/tag8.xml><?xml version="1.0" encoding="utf-8"?>
<p:tagLst xmlns:a="http://schemas.openxmlformats.org/drawingml/2006/main" xmlns:r="http://schemas.openxmlformats.org/officeDocument/2006/relationships" xmlns:p="http://schemas.openxmlformats.org/presentationml/2006/main">
  <p:tag name="REFSHAPE" val="350581340"/>
  <p:tag name="KSO_WM_UNIT_PLACING_PICTURE_USER_VIEWPORT" val="{&quot;height&quot;:5046,&quot;width&quot;:5011}"/>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921.7874015748039,&quot;width&quot;:7877.74803149606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160</TotalTime>
  <Words>5973</Words>
  <Application>Microsoft Office PowerPoint</Application>
  <PresentationFormat>宽屏</PresentationFormat>
  <Paragraphs>526</Paragraphs>
  <Slides>72</Slides>
  <Notes>61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72</vt:i4>
      </vt:variant>
    </vt:vector>
  </HeadingPairs>
  <TitlesOfParts>
    <vt:vector size="80" baseType="lpstr">
      <vt:lpstr>微软雅黑</vt:lpstr>
      <vt:lpstr>Arial</vt:lpstr>
      <vt:lpstr>Calibri</vt:lpstr>
      <vt:lpstr>Calibri Light</vt:lpstr>
      <vt:lpstr>Cambria Math</vt:lpstr>
      <vt:lpstr>Times New Roman</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风云办公</dc:creator>
  <cp:lastModifiedBy>雨 田</cp:lastModifiedBy>
  <cp:revision>271</cp:revision>
  <dcterms:created xsi:type="dcterms:W3CDTF">2019-05-18T12:30:00Z</dcterms:created>
  <dcterms:modified xsi:type="dcterms:W3CDTF">2020-02-19T05:11:54Z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